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handoutMasterIdLst>
    <p:handoutMasterId r:id="rId47"/>
  </p:handoutMasterIdLst>
  <p:sldIdLst>
    <p:sldId id="256" r:id="rId2"/>
    <p:sldId id="422" r:id="rId3"/>
    <p:sldId id="423" r:id="rId4"/>
    <p:sldId id="391" r:id="rId5"/>
    <p:sldId id="371" r:id="rId6"/>
    <p:sldId id="444" r:id="rId7"/>
    <p:sldId id="439" r:id="rId8"/>
    <p:sldId id="438" r:id="rId9"/>
    <p:sldId id="396" r:id="rId10"/>
    <p:sldId id="445" r:id="rId11"/>
    <p:sldId id="446" r:id="rId12"/>
    <p:sldId id="431" r:id="rId13"/>
    <p:sldId id="443" r:id="rId14"/>
    <p:sldId id="442" r:id="rId15"/>
    <p:sldId id="432" r:id="rId16"/>
    <p:sldId id="433" r:id="rId17"/>
    <p:sldId id="434" r:id="rId18"/>
    <p:sldId id="435" r:id="rId19"/>
    <p:sldId id="425" r:id="rId20"/>
    <p:sldId id="451" r:id="rId21"/>
    <p:sldId id="381" r:id="rId22"/>
    <p:sldId id="360" r:id="rId23"/>
    <p:sldId id="449" r:id="rId24"/>
    <p:sldId id="365" r:id="rId25"/>
    <p:sldId id="410" r:id="rId26"/>
    <p:sldId id="359" r:id="rId27"/>
    <p:sldId id="437" r:id="rId28"/>
    <p:sldId id="448" r:id="rId29"/>
    <p:sldId id="447" r:id="rId30"/>
    <p:sldId id="436" r:id="rId31"/>
    <p:sldId id="385" r:id="rId32"/>
    <p:sldId id="411" r:id="rId33"/>
    <p:sldId id="412" r:id="rId34"/>
    <p:sldId id="413" r:id="rId35"/>
    <p:sldId id="414" r:id="rId36"/>
    <p:sldId id="415" r:id="rId37"/>
    <p:sldId id="416" r:id="rId38"/>
    <p:sldId id="417" r:id="rId39"/>
    <p:sldId id="418" r:id="rId40"/>
    <p:sldId id="382" r:id="rId41"/>
    <p:sldId id="383" r:id="rId42"/>
    <p:sldId id="384" r:id="rId43"/>
    <p:sldId id="430" r:id="rId44"/>
    <p:sldId id="452" r:id="rId45"/>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1pPr>
    <a:lvl2pPr marL="4572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2pPr>
    <a:lvl3pPr marL="9144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3pPr>
    <a:lvl4pPr marL="13716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4pPr>
    <a:lvl5pPr marL="1828800" algn="l" rtl="0" eaLnBrk="0" fontAlgn="base" hangingPunct="0">
      <a:spcBef>
        <a:spcPct val="0"/>
      </a:spcBef>
      <a:spcAft>
        <a:spcPct val="0"/>
      </a:spcAft>
      <a:defRPr kern="1200">
        <a:solidFill>
          <a:schemeClr val="tx1"/>
        </a:solidFill>
        <a:latin typeface="Gill Sans MT" panose="020B0502020104020203" pitchFamily="34" charset="77"/>
        <a:ea typeface="+mn-ea"/>
        <a:cs typeface="+mn-cs"/>
      </a:defRPr>
    </a:lvl5pPr>
    <a:lvl6pPr marL="2286000" algn="l" defTabSz="914400" rtl="0" eaLnBrk="1" latinLnBrk="0" hangingPunct="1">
      <a:defRPr kern="1200">
        <a:solidFill>
          <a:schemeClr val="tx1"/>
        </a:solidFill>
        <a:latin typeface="Gill Sans MT" panose="020B0502020104020203" pitchFamily="34" charset="77"/>
        <a:ea typeface="+mn-ea"/>
        <a:cs typeface="+mn-cs"/>
      </a:defRPr>
    </a:lvl6pPr>
    <a:lvl7pPr marL="2743200" algn="l" defTabSz="914400" rtl="0" eaLnBrk="1" latinLnBrk="0" hangingPunct="1">
      <a:defRPr kern="1200">
        <a:solidFill>
          <a:schemeClr val="tx1"/>
        </a:solidFill>
        <a:latin typeface="Gill Sans MT" panose="020B0502020104020203" pitchFamily="34" charset="77"/>
        <a:ea typeface="+mn-ea"/>
        <a:cs typeface="+mn-cs"/>
      </a:defRPr>
    </a:lvl7pPr>
    <a:lvl8pPr marL="3200400" algn="l" defTabSz="914400" rtl="0" eaLnBrk="1" latinLnBrk="0" hangingPunct="1">
      <a:defRPr kern="1200">
        <a:solidFill>
          <a:schemeClr val="tx1"/>
        </a:solidFill>
        <a:latin typeface="Gill Sans MT" panose="020B0502020104020203" pitchFamily="34" charset="77"/>
        <a:ea typeface="+mn-ea"/>
        <a:cs typeface="+mn-cs"/>
      </a:defRPr>
    </a:lvl8pPr>
    <a:lvl9pPr marL="3657600" algn="l" defTabSz="914400" rtl="0" eaLnBrk="1" latinLnBrk="0" hangingPunct="1">
      <a:defRPr kern="1200">
        <a:solidFill>
          <a:schemeClr val="tx1"/>
        </a:solidFill>
        <a:latin typeface="Gill Sans MT" panose="020B0502020104020203" pitchFamily="34" charset="77"/>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60"/>
    <p:restoredTop sz="94694"/>
  </p:normalViewPr>
  <p:slideViewPr>
    <p:cSldViewPr snapToGrid="0">
      <p:cViewPr varScale="1">
        <p:scale>
          <a:sx n="121" d="100"/>
          <a:sy n="121" d="100"/>
        </p:scale>
        <p:origin x="512" y="17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2D2161-0EE0-F8B6-A86F-F5BBCBC8397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3E225D93-64F1-6923-627C-4422D0FFAF4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8E6731A-3627-4540-8272-B82CF2DEE4E9}" type="datetimeFigureOut">
              <a:rPr lang="en-US"/>
              <a:pPr>
                <a:defRPr/>
              </a:pPr>
              <a:t>8/5/24</a:t>
            </a:fld>
            <a:endParaRPr lang="en-US"/>
          </a:p>
        </p:txBody>
      </p:sp>
      <p:sp>
        <p:nvSpPr>
          <p:cNvPr id="4" name="Footer Placeholder 3">
            <a:extLst>
              <a:ext uri="{FF2B5EF4-FFF2-40B4-BE49-F238E27FC236}">
                <a16:creationId xmlns:a16="http://schemas.microsoft.com/office/drawing/2014/main" id="{C039CCFE-9A07-615C-AB80-E7D2D67CF84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5" name="Slide Number Placeholder 4">
            <a:extLst>
              <a:ext uri="{FF2B5EF4-FFF2-40B4-BE49-F238E27FC236}">
                <a16:creationId xmlns:a16="http://schemas.microsoft.com/office/drawing/2014/main" id="{D04DA1A7-808B-FF5E-B638-5573BD1F7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EFBE9D68-E404-C943-B10A-8561CE14FE77}" type="slidenum">
              <a:rPr lang="en-US"/>
              <a:pPr>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7FAE114-56F5-241C-79E4-A08EB557BE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E544A751-56DD-B57E-5B22-F8E7576ED2C1}"/>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defRPr>
            </a:lvl1pPr>
          </a:lstStyle>
          <a:p>
            <a:pPr>
              <a:defRPr/>
            </a:pPr>
            <a:fld id="{20E8BE49-000C-9A44-9E55-4675536BE47B}" type="datetimeFigureOut">
              <a:rPr lang="en-US"/>
              <a:pPr>
                <a:defRPr/>
              </a:pPr>
              <a:t>8/5/24</a:t>
            </a:fld>
            <a:endParaRPr lang="en-US"/>
          </a:p>
        </p:txBody>
      </p:sp>
      <p:sp>
        <p:nvSpPr>
          <p:cNvPr id="4" name="Slide Image Placeholder 3">
            <a:extLst>
              <a:ext uri="{FF2B5EF4-FFF2-40B4-BE49-F238E27FC236}">
                <a16:creationId xmlns:a16="http://schemas.microsoft.com/office/drawing/2014/main" id="{D80E134F-DEED-368E-A6AF-6076579D9487}"/>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FD5E3456-E082-1F45-E2DF-049F89C62B7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346BC5AD-F173-0FF3-6C55-79DC6279E093}"/>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C72791D4-33C1-D08A-8560-98F090C34F31}"/>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smtClean="0">
                <a:latin typeface="+mn-lt"/>
              </a:defRPr>
            </a:lvl1pPr>
          </a:lstStyle>
          <a:p>
            <a:pPr>
              <a:defRPr/>
            </a:pPr>
            <a:fld id="{2C169263-0CDA-FF4B-834D-5E9AA3B802B2}"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a:t>
            </a:fld>
            <a:endParaRPr lang="en-US"/>
          </a:p>
        </p:txBody>
      </p:sp>
    </p:spTree>
    <p:extLst>
      <p:ext uri="{BB962C8B-B14F-4D97-AF65-F5344CB8AC3E}">
        <p14:creationId xmlns:p14="http://schemas.microsoft.com/office/powerpoint/2010/main" val="3991245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Telemetry</a:t>
            </a:r>
          </a:p>
        </p:txBody>
      </p:sp>
      <p:sp>
        <p:nvSpPr>
          <p:cNvPr id="4" name="Slide Number Placeholder 3"/>
          <p:cNvSpPr>
            <a:spLocks noGrp="1"/>
          </p:cNvSpPr>
          <p:nvPr>
            <p:ph type="sldNum" sz="quarter" idx="10"/>
          </p:nvPr>
        </p:nvSpPr>
        <p:spPr/>
        <p:txBody>
          <a:bodyPr/>
          <a:lstStyle/>
          <a:p>
            <a:fld id="{00C6101D-4955-2E49-AD11-CFDEC25BF6C4}" type="slidenum">
              <a:rPr lang="en-US" smtClean="0"/>
              <a:t>20</a:t>
            </a:fld>
            <a:endParaRPr lang="en-US"/>
          </a:p>
        </p:txBody>
      </p:sp>
    </p:spTree>
    <p:extLst>
      <p:ext uri="{BB962C8B-B14F-4D97-AF65-F5344CB8AC3E}">
        <p14:creationId xmlns:p14="http://schemas.microsoft.com/office/powerpoint/2010/main" val="2404314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addition to these three basic illusions that I break regularly, pretty much every</a:t>
            </a:r>
            <a:r>
              <a:rPr lang="en-US" baseline="0" dirty="0"/>
              <a:t> day, counting how many times I run into these ever single day. There’s also a different set of illusions that I find that as someone who is part of the teams I also get to break a lot.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21</a:t>
            </a:fld>
            <a:endParaRPr lang="en-US"/>
          </a:p>
        </p:txBody>
      </p:sp>
    </p:spTree>
    <p:extLst>
      <p:ext uri="{BB962C8B-B14F-4D97-AF65-F5344CB8AC3E}">
        <p14:creationId xmlns:p14="http://schemas.microsoft.com/office/powerpoint/2010/main" val="3501026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think we are implementing the right features,</a:t>
            </a:r>
            <a:r>
              <a:rPr lang="en-US" baseline="0" dirty="0"/>
              <a:t> the ones that get us paid. Esp. in previous organization, being able to suggest a test case of making a contract with pay up front before starting to deliver would be possible. When that contract was proposed, to learn there was never any extra  money coming in. </a:t>
            </a:r>
            <a:endParaRPr lang="en-US" dirty="0"/>
          </a:p>
          <a:p>
            <a:endParaRPr lang="en-US" dirty="0"/>
          </a:p>
          <a:p>
            <a:r>
              <a:rPr lang="en-US" dirty="0"/>
              <a:t>Full of assumptions that</a:t>
            </a:r>
            <a:r>
              <a:rPr lang="en-US" baseline="0" dirty="0"/>
              <a:t> need to be tested. Experiment design is a match for a testers skills! </a:t>
            </a:r>
          </a:p>
          <a:p>
            <a:endParaRPr lang="en-US" baseline="0" dirty="0"/>
          </a:p>
          <a:p>
            <a:r>
              <a:rPr lang="en-US" baseline="0" dirty="0"/>
              <a:t>Beer game</a:t>
            </a:r>
          </a:p>
        </p:txBody>
      </p:sp>
      <p:sp>
        <p:nvSpPr>
          <p:cNvPr id="4" name="Slide Number Placeholder 3"/>
          <p:cNvSpPr>
            <a:spLocks noGrp="1"/>
          </p:cNvSpPr>
          <p:nvPr>
            <p:ph type="sldNum" sz="quarter" idx="10"/>
          </p:nvPr>
        </p:nvSpPr>
        <p:spPr/>
        <p:txBody>
          <a:bodyPr/>
          <a:lstStyle/>
          <a:p>
            <a:fld id="{00C6101D-4955-2E49-AD11-CFDEC25BF6C4}" type="slidenum">
              <a:rPr lang="en-US" smtClean="0"/>
              <a:t>22</a:t>
            </a:fld>
            <a:endParaRPr lang="en-US"/>
          </a:p>
        </p:txBody>
      </p:sp>
    </p:spTree>
    <p:extLst>
      <p:ext uri="{BB962C8B-B14F-4D97-AF65-F5344CB8AC3E}">
        <p14:creationId xmlns:p14="http://schemas.microsoft.com/office/powerpoint/2010/main" val="3219080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We like thinking</a:t>
            </a:r>
            <a:r>
              <a:rPr lang="en-US" baseline="0" dirty="0"/>
              <a:t> we know the things we know. But the more I learn, the more I realize there is to know.</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Remembering the Helsinki example, consciously keeping track of 40 things at a time. We may not always remember to habitually use all the great skills we have and put them into use. </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 everyone *can</a:t>
            </a:r>
            <a:r>
              <a:rPr lang="en-US" baseline="0" dirty="0"/>
              <a:t>* test, but everyone can learn to test. Just like everyone can learn to program! </a:t>
            </a:r>
          </a:p>
          <a:p>
            <a:r>
              <a:rPr lang="en-US" dirty="0"/>
              <a:t>Holding space for great skilled testing. </a:t>
            </a:r>
          </a:p>
          <a:p>
            <a:r>
              <a:rPr lang="en-US" dirty="0"/>
              <a:t>Positive feedback on concrete things. </a:t>
            </a:r>
          </a:p>
        </p:txBody>
      </p:sp>
      <p:sp>
        <p:nvSpPr>
          <p:cNvPr id="4" name="Slide Number Placeholder 3"/>
          <p:cNvSpPr>
            <a:spLocks noGrp="1"/>
          </p:cNvSpPr>
          <p:nvPr>
            <p:ph type="sldNum" sz="quarter" idx="10"/>
          </p:nvPr>
        </p:nvSpPr>
        <p:spPr/>
        <p:txBody>
          <a:bodyPr/>
          <a:lstStyle/>
          <a:p>
            <a:fld id="{00C6101D-4955-2E49-AD11-CFDEC25BF6C4}" type="slidenum">
              <a:rPr lang="en-US" smtClean="0"/>
              <a:t>24</a:t>
            </a:fld>
            <a:endParaRPr lang="en-US"/>
          </a:p>
        </p:txBody>
      </p:sp>
    </p:spTree>
    <p:extLst>
      <p:ext uri="{BB962C8B-B14F-4D97-AF65-F5344CB8AC3E}">
        <p14:creationId xmlns:p14="http://schemas.microsoft.com/office/powerpoint/2010/main" val="250701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But not always</a:t>
            </a:r>
            <a:r>
              <a:rPr lang="mr-IN" dirty="0"/>
              <a:t>…</a:t>
            </a:r>
            <a:r>
              <a:rPr lang="fi-FI" dirty="0"/>
              <a: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25</a:t>
            </a:fld>
            <a:endParaRPr lang="en-US"/>
          </a:p>
        </p:txBody>
      </p:sp>
    </p:spTree>
    <p:extLst>
      <p:ext uri="{BB962C8B-B14F-4D97-AF65-F5344CB8AC3E}">
        <p14:creationId xmlns:p14="http://schemas.microsoft.com/office/powerpoint/2010/main" val="3012140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Way of working we have now would give us ability to work in effective manner</a:t>
            </a:r>
            <a:r>
              <a:rPr lang="en-US" baseline="0" dirty="0"/>
              <a:t> in long term doing maintenance, addressing things none of us can foresee. </a:t>
            </a:r>
            <a:endParaRPr lang="en-US" dirty="0"/>
          </a:p>
          <a:p>
            <a:endParaRPr lang="en-US" dirty="0"/>
          </a:p>
          <a:p>
            <a:r>
              <a:rPr lang="en-US" dirty="0"/>
              <a:t>One example of this is having a</a:t>
            </a:r>
            <a:r>
              <a:rPr lang="en-US" baseline="0" dirty="0"/>
              <a:t> product owner in the room, sitting with us all, the developers. I started noticing that it made our communication really weird. Everyone of us would talk to the product owner, and then we’d stop. We did not talk to each other, but just the PO.  We had an illusion that the product owner was the key person instead of our team mutual understanding. I had the product owner moved out of the room, going to his manager,  and it improved things a lot. These kind of small tweaks to process happen a lot of times just as you identify them and do something. </a:t>
            </a:r>
            <a:endParaRPr lang="en-US" dirty="0"/>
          </a:p>
          <a:p>
            <a:endParaRPr lang="en-US" dirty="0"/>
          </a:p>
          <a:p>
            <a:r>
              <a:rPr lang="en-US" dirty="0"/>
              <a:t>Missing practices, not </a:t>
            </a:r>
            <a:r>
              <a:rPr lang="en-US" dirty="0" err="1"/>
              <a:t>suboptimizing</a:t>
            </a:r>
            <a:r>
              <a:rPr lang="en-US" dirty="0"/>
              <a:t> to testing</a:t>
            </a:r>
          </a:p>
          <a:p>
            <a:endParaRPr lang="en-US" dirty="0"/>
          </a:p>
          <a:p>
            <a:r>
              <a:rPr lang="en-US" dirty="0"/>
              <a:t>Example</a:t>
            </a:r>
            <a:r>
              <a:rPr lang="en-US" baseline="0" dirty="0"/>
              <a:t> PO in the room</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26</a:t>
            </a:fld>
            <a:endParaRPr lang="en-US"/>
          </a:p>
        </p:txBody>
      </p:sp>
    </p:spTree>
    <p:extLst>
      <p:ext uri="{BB962C8B-B14F-4D97-AF65-F5344CB8AC3E}">
        <p14:creationId xmlns:p14="http://schemas.microsoft.com/office/powerpoint/2010/main" val="42575914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Try</a:t>
            </a:r>
            <a:r>
              <a:rPr lang="en-US" baseline="0" dirty="0"/>
              <a:t> things to see if they work. No product owner.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27</a:t>
            </a:fld>
            <a:endParaRPr lang="en-US"/>
          </a:p>
        </p:txBody>
      </p:sp>
    </p:spTree>
    <p:extLst>
      <p:ext uri="{BB962C8B-B14F-4D97-AF65-F5344CB8AC3E}">
        <p14:creationId xmlns:p14="http://schemas.microsoft.com/office/powerpoint/2010/main" val="4010159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28</a:t>
            </a:fld>
            <a:endParaRPr lang="en-US"/>
          </a:p>
        </p:txBody>
      </p:sp>
    </p:spTree>
    <p:extLst>
      <p:ext uri="{BB962C8B-B14F-4D97-AF65-F5344CB8AC3E}">
        <p14:creationId xmlns:p14="http://schemas.microsoft.com/office/powerpoint/2010/main" val="4257591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29</a:t>
            </a:fld>
            <a:endParaRPr lang="en-US"/>
          </a:p>
        </p:txBody>
      </p:sp>
    </p:spTree>
    <p:extLst>
      <p:ext uri="{BB962C8B-B14F-4D97-AF65-F5344CB8AC3E}">
        <p14:creationId xmlns:p14="http://schemas.microsoft.com/office/powerpoint/2010/main" val="3501026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When you look at something, look at it with open mind, open eyes and be ready to see more.</a:t>
            </a:r>
          </a:p>
          <a:p>
            <a:r>
              <a:rPr lang="en-US" baseline="0" dirty="0"/>
              <a:t>You can see this image is obviously a cat but it is also a </a:t>
            </a:r>
            <a:r>
              <a:rPr lang="en-US" baseline="0" dirty="0" err="1"/>
              <a:t>bird.If</a:t>
            </a:r>
            <a:r>
              <a:rPr lang="en-US" baseline="0" dirty="0"/>
              <a:t> you look at it, giving it a little more time, maybe you see also other things there. </a:t>
            </a:r>
          </a:p>
          <a:p>
            <a:r>
              <a:rPr lang="en-US" baseline="0" dirty="0"/>
              <a:t>Geometric shapes, some more symmetrical. Lines have width, but there is also empty space. </a:t>
            </a:r>
          </a:p>
          <a:p>
            <a:r>
              <a:rPr lang="en-US" baseline="0" dirty="0"/>
              <a:t>Difference with me looking at an application and my </a:t>
            </a:r>
            <a:r>
              <a:rPr lang="en-US" baseline="0" dirty="0" err="1"/>
              <a:t>dev</a:t>
            </a:r>
            <a:r>
              <a:rPr lang="en-US" baseline="0" dirty="0"/>
              <a:t> colleagues looking at an application is that I look at it hundred times and they look at it once. </a:t>
            </a:r>
          </a:p>
          <a:p>
            <a:endParaRPr lang="en-US" baseline="0" dirty="0"/>
          </a:p>
          <a:p>
            <a:endParaRPr lang="en-US" baseline="0" dirty="0"/>
          </a:p>
          <a:p>
            <a:endParaRPr lang="en-US" baseline="0" dirty="0"/>
          </a:p>
          <a:p>
            <a:r>
              <a:rPr lang="en-US" baseline="0" dirty="0"/>
              <a:t>Point of this slide: </a:t>
            </a:r>
            <a:r>
              <a:rPr lang="en-US" dirty="0"/>
              <a:t>DIVERSITY brings good results: people who choose to love testing tend to be different from those who choose to love checking and development</a:t>
            </a:r>
          </a:p>
          <a:p>
            <a:endParaRPr lang="en-US" baseline="0" dirty="0"/>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Not every team has the most skilled developers but they can still have diverse teams delivering excellent results</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86BF732B-9450-3642-9943-8BC25648B2A6}" type="slidenum">
              <a:rPr lang="en-US" smtClean="0"/>
              <a:t>31</a:t>
            </a:fld>
            <a:endParaRPr lang="en-US"/>
          </a:p>
        </p:txBody>
      </p:sp>
    </p:spTree>
    <p:extLst>
      <p:ext uri="{BB962C8B-B14F-4D97-AF65-F5344CB8AC3E}">
        <p14:creationId xmlns:p14="http://schemas.microsoft.com/office/powerpoint/2010/main" val="3976672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I go into a product as an exploratory tester, these</a:t>
            </a:r>
            <a:r>
              <a:rPr lang="en-US" baseline="0" dirty="0"/>
              <a:t> kind of experiences happen. This is a statement from a programmer, given in one podcast quite voluntarily without me leading them into it. </a:t>
            </a:r>
          </a:p>
          <a:p>
            <a:r>
              <a:rPr lang="en-US" baseline="0" dirty="0"/>
              <a:t>I took a look at his open source project, and asked that I want to do some testing on it for purposes of a conference I wanted to do an exploratory API testing session on. They said go for it,  you won’t fin d anything. It’s unit tested and all that. </a:t>
            </a:r>
          </a:p>
          <a:p>
            <a:r>
              <a:rPr lang="en-US" baseline="0" dirty="0"/>
              <a:t>End conclusion was that I totally destroyed it in an hour and a half. But the thing I really destroyed was not the app I was testing, just his ideas and illusions he was holding on how excellent it was. He had things his unit tests were looking for, but that still left open many other kinds of problems. They had ideas of what the system did, had high level promises of what value it would provide, how consistent things would be and many of those things failed. </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a:t>
            </a:fld>
            <a:endParaRPr lang="en-US"/>
          </a:p>
        </p:txBody>
      </p:sp>
    </p:spTree>
    <p:extLst>
      <p:ext uri="{BB962C8B-B14F-4D97-AF65-F5344CB8AC3E}">
        <p14:creationId xmlns:p14="http://schemas.microsoft.com/office/powerpoint/2010/main" val="94233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about learning. </a:t>
            </a:r>
          </a:p>
        </p:txBody>
      </p:sp>
      <p:sp>
        <p:nvSpPr>
          <p:cNvPr id="4" name="Slide Number Placeholder 3"/>
          <p:cNvSpPr>
            <a:spLocks noGrp="1"/>
          </p:cNvSpPr>
          <p:nvPr>
            <p:ph type="sldNum" sz="quarter" idx="10"/>
          </p:nvPr>
        </p:nvSpPr>
        <p:spPr/>
        <p:txBody>
          <a:bodyPr/>
          <a:lstStyle/>
          <a:p>
            <a:fld id="{00C6101D-4955-2E49-AD11-CFDEC25BF6C4}" type="slidenum">
              <a:rPr lang="en-US" smtClean="0"/>
              <a:t>32</a:t>
            </a:fld>
            <a:endParaRPr lang="en-US"/>
          </a:p>
        </p:txBody>
      </p:sp>
    </p:spTree>
    <p:extLst>
      <p:ext uri="{BB962C8B-B14F-4D97-AF65-F5344CB8AC3E}">
        <p14:creationId xmlns:p14="http://schemas.microsoft.com/office/powerpoint/2010/main" val="3693332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it one way is not enough! </a:t>
            </a:r>
          </a:p>
        </p:txBody>
      </p:sp>
      <p:sp>
        <p:nvSpPr>
          <p:cNvPr id="4" name="Slide Number Placeholder 3"/>
          <p:cNvSpPr>
            <a:spLocks noGrp="1"/>
          </p:cNvSpPr>
          <p:nvPr>
            <p:ph type="sldNum" sz="quarter" idx="10"/>
          </p:nvPr>
        </p:nvSpPr>
        <p:spPr/>
        <p:txBody>
          <a:bodyPr/>
          <a:lstStyle/>
          <a:p>
            <a:fld id="{00C6101D-4955-2E49-AD11-CFDEC25BF6C4}" type="slidenum">
              <a:rPr lang="en-US" smtClean="0"/>
              <a:t>35</a:t>
            </a:fld>
            <a:endParaRPr lang="en-US"/>
          </a:p>
        </p:txBody>
      </p:sp>
    </p:spTree>
    <p:extLst>
      <p:ext uri="{BB962C8B-B14F-4D97-AF65-F5344CB8AC3E}">
        <p14:creationId xmlns:p14="http://schemas.microsoft.com/office/powerpoint/2010/main" val="1670991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it one way is </a:t>
            </a:r>
            <a:r>
              <a:rPr lang="en-US"/>
              <a:t>not enough! </a:t>
            </a:r>
          </a:p>
        </p:txBody>
      </p:sp>
      <p:sp>
        <p:nvSpPr>
          <p:cNvPr id="4" name="Slide Number Placeholder 3"/>
          <p:cNvSpPr>
            <a:spLocks noGrp="1"/>
          </p:cNvSpPr>
          <p:nvPr>
            <p:ph type="sldNum" sz="quarter" idx="10"/>
          </p:nvPr>
        </p:nvSpPr>
        <p:spPr/>
        <p:txBody>
          <a:bodyPr/>
          <a:lstStyle/>
          <a:p>
            <a:fld id="{00C6101D-4955-2E49-AD11-CFDEC25BF6C4}" type="slidenum">
              <a:rPr lang="en-US" smtClean="0"/>
              <a:t>36</a:t>
            </a:fld>
            <a:endParaRPr lang="en-US"/>
          </a:p>
        </p:txBody>
      </p:sp>
    </p:spTree>
    <p:extLst>
      <p:ext uri="{BB962C8B-B14F-4D97-AF65-F5344CB8AC3E}">
        <p14:creationId xmlns:p14="http://schemas.microsoft.com/office/powerpoint/2010/main" val="167099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it one way is </a:t>
            </a:r>
            <a:r>
              <a:rPr lang="en-US"/>
              <a:t>not enough! </a:t>
            </a:r>
          </a:p>
        </p:txBody>
      </p:sp>
      <p:sp>
        <p:nvSpPr>
          <p:cNvPr id="4" name="Slide Number Placeholder 3"/>
          <p:cNvSpPr>
            <a:spLocks noGrp="1"/>
          </p:cNvSpPr>
          <p:nvPr>
            <p:ph type="sldNum" sz="quarter" idx="10"/>
          </p:nvPr>
        </p:nvSpPr>
        <p:spPr/>
        <p:txBody>
          <a:bodyPr/>
          <a:lstStyle/>
          <a:p>
            <a:fld id="{00C6101D-4955-2E49-AD11-CFDEC25BF6C4}" type="slidenum">
              <a:rPr lang="en-US" smtClean="0"/>
              <a:t>37</a:t>
            </a:fld>
            <a:endParaRPr lang="en-US"/>
          </a:p>
        </p:txBody>
      </p:sp>
    </p:spTree>
    <p:extLst>
      <p:ext uri="{BB962C8B-B14F-4D97-AF65-F5344CB8AC3E}">
        <p14:creationId xmlns:p14="http://schemas.microsoft.com/office/powerpoint/2010/main" val="1670991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it one way is </a:t>
            </a:r>
            <a:r>
              <a:rPr lang="en-US"/>
              <a:t>not enough! </a:t>
            </a:r>
          </a:p>
        </p:txBody>
      </p:sp>
      <p:sp>
        <p:nvSpPr>
          <p:cNvPr id="4" name="Slide Number Placeholder 3"/>
          <p:cNvSpPr>
            <a:spLocks noGrp="1"/>
          </p:cNvSpPr>
          <p:nvPr>
            <p:ph type="sldNum" sz="quarter" idx="10"/>
          </p:nvPr>
        </p:nvSpPr>
        <p:spPr/>
        <p:txBody>
          <a:bodyPr/>
          <a:lstStyle/>
          <a:p>
            <a:fld id="{00C6101D-4955-2E49-AD11-CFDEC25BF6C4}" type="slidenum">
              <a:rPr lang="en-US" smtClean="0"/>
              <a:t>38</a:t>
            </a:fld>
            <a:endParaRPr lang="en-US"/>
          </a:p>
        </p:txBody>
      </p:sp>
    </p:spTree>
    <p:extLst>
      <p:ext uri="{BB962C8B-B14F-4D97-AF65-F5344CB8AC3E}">
        <p14:creationId xmlns:p14="http://schemas.microsoft.com/office/powerpoint/2010/main" val="16709916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Testing it one way is </a:t>
            </a:r>
            <a:r>
              <a:rPr lang="en-US"/>
              <a:t>not enough! </a:t>
            </a:r>
          </a:p>
        </p:txBody>
      </p:sp>
      <p:sp>
        <p:nvSpPr>
          <p:cNvPr id="4" name="Slide Number Placeholder 3"/>
          <p:cNvSpPr>
            <a:spLocks noGrp="1"/>
          </p:cNvSpPr>
          <p:nvPr>
            <p:ph type="sldNum" sz="quarter" idx="10"/>
          </p:nvPr>
        </p:nvSpPr>
        <p:spPr/>
        <p:txBody>
          <a:bodyPr/>
          <a:lstStyle/>
          <a:p>
            <a:fld id="{00C6101D-4955-2E49-AD11-CFDEC25BF6C4}" type="slidenum">
              <a:rPr lang="en-US" smtClean="0"/>
              <a:t>39</a:t>
            </a:fld>
            <a:endParaRPr lang="en-US"/>
          </a:p>
        </p:txBody>
      </p:sp>
    </p:spTree>
    <p:extLst>
      <p:ext uri="{BB962C8B-B14F-4D97-AF65-F5344CB8AC3E}">
        <p14:creationId xmlns:p14="http://schemas.microsoft.com/office/powerpoint/2010/main" val="167099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main thing</a:t>
            </a:r>
            <a:r>
              <a:rPr lang="en-US" baseline="0" dirty="0"/>
              <a:t> I do differently is I stay around longer. I try to find more things to do, and it enables me to run into things by accident. I never really imagined that finding an IPv6 address from command line output would be different than what I found </a:t>
            </a:r>
            <a:r>
              <a:rPr lang="en-US" baseline="0" dirty="0" err="1"/>
              <a:t>googling</a:t>
            </a:r>
            <a:r>
              <a:rPr lang="en-US" baseline="0" dirty="0"/>
              <a:t>, yet it </a:t>
            </a:r>
            <a:r>
              <a:rPr lang="en-US" baseline="0" dirty="0" err="1"/>
              <a:t>expised</a:t>
            </a:r>
            <a:r>
              <a:rPr lang="en-US" baseline="0" dirty="0"/>
              <a:t> me to things I did not run into otherwise.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40</a:t>
            </a:fld>
            <a:endParaRPr lang="en-US"/>
          </a:p>
        </p:txBody>
      </p:sp>
    </p:spTree>
    <p:extLst>
      <p:ext uri="{BB962C8B-B14F-4D97-AF65-F5344CB8AC3E}">
        <p14:creationId xmlns:p14="http://schemas.microsoft.com/office/powerpoint/2010/main" val="778379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On serendipity</a:t>
            </a:r>
            <a:r>
              <a:rPr lang="en-US" baseline="0" dirty="0"/>
              <a:t> this is great. The more bugs I find, the more perspectives I bring, more illusions I have a chance of breaking.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41</a:t>
            </a:fld>
            <a:endParaRPr lang="en-US"/>
          </a:p>
        </p:txBody>
      </p:sp>
    </p:spTree>
    <p:extLst>
      <p:ext uri="{BB962C8B-B14F-4D97-AF65-F5344CB8AC3E}">
        <p14:creationId xmlns:p14="http://schemas.microsoft.com/office/powerpoint/2010/main" val="23310564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42</a:t>
            </a:fld>
            <a:endParaRPr lang="en-US"/>
          </a:p>
        </p:txBody>
      </p:sp>
    </p:spTree>
    <p:extLst>
      <p:ext uri="{BB962C8B-B14F-4D97-AF65-F5344CB8AC3E}">
        <p14:creationId xmlns:p14="http://schemas.microsoft.com/office/powerpoint/2010/main" val="16316488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Brainspace</a:t>
            </a:r>
            <a:r>
              <a:rPr lang="en-US" dirty="0"/>
              <a:t> is limited and the focus on breaking and discovering information enables bringing in perspectives that otherwise are easy to miss.</a:t>
            </a:r>
          </a:p>
          <a:p>
            <a:endParaRPr lang="en-US" dirty="0"/>
          </a:p>
          <a:p>
            <a:r>
              <a:rPr lang="en-US" dirty="0"/>
              <a:t>Discovering information. Discovering lessons we</a:t>
            </a:r>
            <a:r>
              <a:rPr lang="en-US" baseline="0" dirty="0"/>
              <a:t> learned from an experience. </a:t>
            </a:r>
          </a:p>
          <a:p>
            <a:endParaRPr lang="en-US" baseline="0" dirty="0"/>
          </a:p>
          <a:p>
            <a:r>
              <a:rPr lang="en-US" baseline="0" dirty="0"/>
              <a:t>Documenting vs. discovering.</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43</a:t>
            </a:fld>
            <a:endParaRPr lang="en-US"/>
          </a:p>
        </p:txBody>
      </p:sp>
    </p:spTree>
    <p:extLst>
      <p:ext uri="{BB962C8B-B14F-4D97-AF65-F5344CB8AC3E}">
        <p14:creationId xmlns:p14="http://schemas.microsoft.com/office/powerpoint/2010/main" val="3676584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 not actually finding bugs. I’m finding</a:t>
            </a:r>
            <a:r>
              <a:rPr lang="en-US" baseline="0" dirty="0"/>
              <a:t> things where people’s beliefs are off. </a:t>
            </a:r>
          </a:p>
          <a:p>
            <a:r>
              <a:rPr lang="en-US" baseline="0" dirty="0"/>
              <a:t>When I go and use somebody else’s application, I don’t do that so that I would find bugs or break the software. I don’t intend to leave the software broken. </a:t>
            </a:r>
          </a:p>
          <a:p>
            <a:r>
              <a:rPr lang="en-US" dirty="0"/>
              <a:t>It was actually</a:t>
            </a:r>
            <a:r>
              <a:rPr lang="en-US" baseline="0" dirty="0"/>
              <a:t> already broken before I got there. I just told folks about it. </a:t>
            </a:r>
          </a:p>
          <a:p>
            <a:r>
              <a:rPr lang="en-US" baseline="0" dirty="0"/>
              <a:t>You know, I’m not the one who is going to be there fixing it in the middle of the night if it broke in production in a really bad way. That’s usually the </a:t>
            </a:r>
            <a:r>
              <a:rPr lang="en-US" baseline="0" dirty="0" err="1"/>
              <a:t>dev</a:t>
            </a:r>
            <a:r>
              <a:rPr lang="en-US" baseline="0" dirty="0"/>
              <a:t> who introduced the problems there in the first place. </a:t>
            </a:r>
          </a:p>
          <a:p>
            <a:r>
              <a:rPr lang="en-US" dirty="0"/>
              <a:t>But I do have a habit of breaking those illusions.</a:t>
            </a:r>
            <a:r>
              <a:rPr lang="en-US" baseline="0" dirty="0"/>
              <a:t> And this talk is centered around those illusions, helping you maybe to work on those as well. </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a:t>
            </a:fld>
            <a:endParaRPr lang="en-US"/>
          </a:p>
        </p:txBody>
      </p:sp>
    </p:spTree>
    <p:extLst>
      <p:ext uri="{BB962C8B-B14F-4D97-AF65-F5344CB8AC3E}">
        <p14:creationId xmlns:p14="http://schemas.microsoft.com/office/powerpoint/2010/main" val="1799377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All</a:t>
            </a:r>
            <a:r>
              <a:rPr lang="en-US" baseline="0" dirty="0"/>
              <a:t> possible illusions </a:t>
            </a:r>
            <a:r>
              <a:rPr lang="mr-IN" baseline="0" dirty="0"/>
              <a:t>–</a:t>
            </a:r>
            <a:r>
              <a:rPr lang="en-US" baseline="0" dirty="0"/>
              <a:t> not just ones “tester” would gravitate towards with the boxes organizations draw around testers.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a:t>
            </a:fld>
            <a:endParaRPr lang="en-US"/>
          </a:p>
        </p:txBody>
      </p:sp>
    </p:spTree>
    <p:extLst>
      <p:ext uri="{BB962C8B-B14F-4D97-AF65-F5344CB8AC3E}">
        <p14:creationId xmlns:p14="http://schemas.microsoft.com/office/powerpoint/2010/main" val="35738945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7</a:t>
            </a:fld>
            <a:endParaRPr lang="en-US"/>
          </a:p>
        </p:txBody>
      </p:sp>
    </p:spTree>
    <p:extLst>
      <p:ext uri="{BB962C8B-B14F-4D97-AF65-F5344CB8AC3E}">
        <p14:creationId xmlns:p14="http://schemas.microsoft.com/office/powerpoint/2010/main" val="2404314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8</a:t>
            </a:fld>
            <a:endParaRPr lang="en-US"/>
          </a:p>
        </p:txBody>
      </p:sp>
    </p:spTree>
    <p:extLst>
      <p:ext uri="{BB962C8B-B14F-4D97-AF65-F5344CB8AC3E}">
        <p14:creationId xmlns:p14="http://schemas.microsoft.com/office/powerpoint/2010/main" val="399124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i-FI" dirty="0"/>
              <a:t>One of the </a:t>
            </a:r>
            <a:r>
              <a:rPr lang="fi-FI" dirty="0" err="1"/>
              <a:t>things</a:t>
            </a:r>
            <a:r>
              <a:rPr lang="fi-FI" dirty="0"/>
              <a:t> I </a:t>
            </a:r>
            <a:r>
              <a:rPr lang="fi-FI" dirty="0" err="1"/>
              <a:t>approach</a:t>
            </a:r>
            <a:r>
              <a:rPr lang="fi-FI" dirty="0"/>
              <a:t> </a:t>
            </a:r>
            <a:r>
              <a:rPr lang="fi-FI" dirty="0" err="1"/>
              <a:t>these</a:t>
            </a:r>
            <a:r>
              <a:rPr lang="fi-FI" dirty="0"/>
              <a:t> </a:t>
            </a:r>
            <a:r>
              <a:rPr lang="fi-FI" dirty="0" err="1"/>
              <a:t>things</a:t>
            </a:r>
            <a:r>
              <a:rPr lang="fi-FI" dirty="0"/>
              <a:t> </a:t>
            </a:r>
            <a:r>
              <a:rPr lang="fi-FI" dirty="0" err="1"/>
              <a:t>differently</a:t>
            </a:r>
            <a:r>
              <a:rPr lang="fi-FI" dirty="0"/>
              <a:t> </a:t>
            </a:r>
            <a:r>
              <a:rPr lang="fi-FI" dirty="0" err="1"/>
              <a:t>than</a:t>
            </a:r>
            <a:r>
              <a:rPr lang="fi-FI" dirty="0"/>
              <a:t> </a:t>
            </a:r>
            <a:r>
              <a:rPr lang="fi-FI" dirty="0" err="1"/>
              <a:t>most</a:t>
            </a:r>
            <a:r>
              <a:rPr lang="fi-FI" dirty="0"/>
              <a:t> </a:t>
            </a:r>
            <a:r>
              <a:rPr lang="fi-FI" dirty="0" err="1"/>
              <a:t>programmers</a:t>
            </a:r>
            <a:r>
              <a:rPr lang="fi-FI" dirty="0"/>
              <a:t>, (I</a:t>
            </a:r>
            <a:r>
              <a:rPr lang="fi-FI" baseline="0" dirty="0"/>
              <a:t> </a:t>
            </a:r>
            <a:r>
              <a:rPr lang="fi-FI" baseline="0" dirty="0" err="1"/>
              <a:t>still</a:t>
            </a:r>
            <a:r>
              <a:rPr lang="fi-FI" baseline="0" dirty="0"/>
              <a:t> </a:t>
            </a:r>
            <a:r>
              <a:rPr lang="fi-FI" baseline="0" dirty="0" err="1"/>
              <a:t>identify</a:t>
            </a:r>
            <a:r>
              <a:rPr lang="fi-FI" baseline="0" dirty="0"/>
              <a:t> as a </a:t>
            </a:r>
            <a:r>
              <a:rPr lang="fi-FI" baseline="0" dirty="0" err="1"/>
              <a:t>programmer</a:t>
            </a:r>
            <a:r>
              <a:rPr lang="fi-FI" baseline="0" dirty="0"/>
              <a:t>, and a </a:t>
            </a:r>
            <a:r>
              <a:rPr lang="fi-FI" baseline="0" dirty="0" err="1"/>
              <a:t>polyglot</a:t>
            </a:r>
            <a:r>
              <a:rPr lang="fi-FI" baseline="0" dirty="0"/>
              <a:t> </a:t>
            </a:r>
            <a:r>
              <a:rPr lang="fi-FI" baseline="0" dirty="0" err="1"/>
              <a:t>programmer</a:t>
            </a:r>
            <a:r>
              <a:rPr lang="fi-FI" baseline="0" dirty="0"/>
              <a:t> </a:t>
            </a:r>
            <a:r>
              <a:rPr lang="fi-FI" baseline="0" dirty="0" err="1"/>
              <a:t>myself</a:t>
            </a:r>
            <a:r>
              <a:rPr lang="fi-FI" baseline="0" dirty="0"/>
              <a:t>, </a:t>
            </a:r>
            <a:r>
              <a:rPr lang="fi-FI" baseline="0" dirty="0" err="1"/>
              <a:t>been</a:t>
            </a:r>
            <a:r>
              <a:rPr lang="fi-FI" baseline="0" dirty="0"/>
              <a:t> </a:t>
            </a:r>
            <a:r>
              <a:rPr lang="fi-FI" baseline="0" dirty="0" err="1"/>
              <a:t>writing</a:t>
            </a:r>
            <a:r>
              <a:rPr lang="fi-FI" baseline="0" dirty="0"/>
              <a:t> </a:t>
            </a:r>
            <a:r>
              <a:rPr lang="fi-FI" baseline="0" dirty="0" err="1"/>
              <a:t>code</a:t>
            </a:r>
            <a:r>
              <a:rPr lang="fi-FI" baseline="0" dirty="0"/>
              <a:t> in 14 </a:t>
            </a:r>
            <a:r>
              <a:rPr lang="fi-FI" baseline="0" dirty="0" err="1"/>
              <a:t>languages</a:t>
            </a:r>
            <a:r>
              <a:rPr lang="fi-FI" baseline="0" dirty="0"/>
              <a:t>)  is </a:t>
            </a:r>
            <a:r>
              <a:rPr lang="fi-FI" baseline="0" dirty="0" err="1"/>
              <a:t>that</a:t>
            </a:r>
            <a:r>
              <a:rPr lang="fi-FI" baseline="0" dirty="0"/>
              <a:t> </a:t>
            </a:r>
            <a:r>
              <a:rPr lang="fi-FI" baseline="0" dirty="0" err="1"/>
              <a:t>even</a:t>
            </a:r>
            <a:r>
              <a:rPr lang="fi-FI" baseline="0" dirty="0"/>
              <a:t> </a:t>
            </a:r>
            <a:r>
              <a:rPr lang="fi-FI" baseline="0" dirty="0" err="1"/>
              <a:t>though</a:t>
            </a:r>
            <a:r>
              <a:rPr lang="fi-FI" baseline="0" dirty="0"/>
              <a:t> I </a:t>
            </a:r>
            <a:r>
              <a:rPr lang="fi-FI" baseline="0" dirty="0" err="1"/>
              <a:t>can</a:t>
            </a:r>
            <a:r>
              <a:rPr lang="fi-FI" baseline="0" dirty="0"/>
              <a:t> </a:t>
            </a:r>
            <a:r>
              <a:rPr lang="fi-FI" baseline="0" dirty="0" err="1"/>
              <a:t>read</a:t>
            </a:r>
            <a:r>
              <a:rPr lang="fi-FI" baseline="0" dirty="0"/>
              <a:t> the </a:t>
            </a:r>
            <a:r>
              <a:rPr lang="fi-FI" baseline="0" dirty="0" err="1"/>
              <a:t>code</a:t>
            </a:r>
            <a:r>
              <a:rPr lang="fi-FI" baseline="0" dirty="0"/>
              <a:t>,  </a:t>
            </a:r>
            <a:r>
              <a:rPr lang="fi-FI" baseline="0" dirty="0" err="1"/>
              <a:t>write</a:t>
            </a:r>
            <a:r>
              <a:rPr lang="fi-FI" baseline="0" dirty="0"/>
              <a:t> the </a:t>
            </a:r>
            <a:r>
              <a:rPr lang="fi-FI" baseline="0" dirty="0" err="1"/>
              <a:t>code</a:t>
            </a:r>
            <a:r>
              <a:rPr lang="fi-FI" baseline="0" dirty="0"/>
              <a:t>, I </a:t>
            </a:r>
            <a:r>
              <a:rPr lang="fi-FI" baseline="0" dirty="0" err="1"/>
              <a:t>spend</a:t>
            </a:r>
            <a:r>
              <a:rPr lang="fi-FI" baseline="0" dirty="0"/>
              <a:t> </a:t>
            </a:r>
            <a:r>
              <a:rPr lang="fi-FI" baseline="0" dirty="0" err="1"/>
              <a:t>most</a:t>
            </a:r>
            <a:r>
              <a:rPr lang="fi-FI" baseline="0" dirty="0"/>
              <a:t> of my </a:t>
            </a:r>
            <a:r>
              <a:rPr lang="fi-FI" baseline="0" dirty="0" err="1"/>
              <a:t>time</a:t>
            </a:r>
            <a:r>
              <a:rPr lang="fi-FI" baseline="0" dirty="0"/>
              <a:t>  with the </a:t>
            </a:r>
            <a:r>
              <a:rPr lang="fi-FI" baseline="0" dirty="0" err="1"/>
              <a:t>product</a:t>
            </a:r>
            <a:r>
              <a:rPr lang="fi-FI" baseline="0" dirty="0"/>
              <a:t>, the </a:t>
            </a:r>
            <a:r>
              <a:rPr lang="fi-FI" baseline="0" dirty="0" err="1"/>
              <a:t>solution</a:t>
            </a:r>
            <a:r>
              <a:rPr lang="fi-FI" baseline="0" dirty="0"/>
              <a:t>, the </a:t>
            </a:r>
            <a:r>
              <a:rPr lang="fi-FI" baseline="0" dirty="0" err="1"/>
              <a:t>application</a:t>
            </a:r>
            <a:r>
              <a:rPr lang="fi-FI" baseline="0" dirty="0"/>
              <a:t>. I look at the </a:t>
            </a:r>
            <a:r>
              <a:rPr lang="fi-FI" baseline="0" dirty="0" err="1"/>
              <a:t>product</a:t>
            </a:r>
            <a:r>
              <a:rPr lang="fi-FI" baseline="0" dirty="0"/>
              <a:t> as </a:t>
            </a:r>
            <a:r>
              <a:rPr lang="fi-FI" baseline="0" dirty="0" err="1"/>
              <a:t>if</a:t>
            </a:r>
            <a:r>
              <a:rPr lang="fi-FI" baseline="0" dirty="0"/>
              <a:t> </a:t>
            </a:r>
            <a:r>
              <a:rPr lang="fi-FI" baseline="0" dirty="0" err="1"/>
              <a:t>it</a:t>
            </a:r>
            <a:r>
              <a:rPr lang="fi-FI" baseline="0" dirty="0"/>
              <a:t> </a:t>
            </a:r>
            <a:r>
              <a:rPr lang="fi-FI" baseline="0" dirty="0" err="1"/>
              <a:t>was</a:t>
            </a:r>
            <a:r>
              <a:rPr lang="fi-FI" baseline="0" dirty="0"/>
              <a:t> my </a:t>
            </a:r>
            <a:r>
              <a:rPr lang="fi-FI" baseline="0" dirty="0" err="1"/>
              <a:t>external</a:t>
            </a:r>
            <a:r>
              <a:rPr lang="fi-FI" baseline="0" dirty="0"/>
              <a:t> </a:t>
            </a:r>
            <a:r>
              <a:rPr lang="fi-FI" baseline="0" dirty="0" err="1"/>
              <a:t>imagination</a:t>
            </a:r>
            <a:r>
              <a:rPr lang="fi-FI" baseline="0" dirty="0"/>
              <a:t>. </a:t>
            </a:r>
            <a:r>
              <a:rPr lang="fi-FI" baseline="0" dirty="0" err="1"/>
              <a:t>It</a:t>
            </a:r>
            <a:r>
              <a:rPr lang="fi-FI" baseline="0" dirty="0"/>
              <a:t> </a:t>
            </a:r>
            <a:r>
              <a:rPr lang="fi-FI" baseline="0" dirty="0" err="1"/>
              <a:t>speaks</a:t>
            </a:r>
            <a:r>
              <a:rPr lang="fi-FI" baseline="0" dirty="0"/>
              <a:t> to me. </a:t>
            </a:r>
            <a:r>
              <a:rPr lang="fi-FI" baseline="0" dirty="0" err="1"/>
              <a:t>It</a:t>
            </a:r>
            <a:r>
              <a:rPr lang="fi-FI" baseline="0" dirty="0"/>
              <a:t> </a:t>
            </a:r>
            <a:r>
              <a:rPr lang="fi-FI" baseline="0" dirty="0" err="1"/>
              <a:t>whispers</a:t>
            </a:r>
            <a:r>
              <a:rPr lang="fi-FI" baseline="0" dirty="0"/>
              <a:t> to me </a:t>
            </a:r>
            <a:r>
              <a:rPr lang="fi-FI" baseline="0" dirty="0" err="1"/>
              <a:t>when</a:t>
            </a:r>
            <a:r>
              <a:rPr lang="fi-FI" baseline="0" dirty="0"/>
              <a:t> I look at it. </a:t>
            </a:r>
            <a:r>
              <a:rPr lang="fi-FI" baseline="0" dirty="0" err="1"/>
              <a:t>It</a:t>
            </a:r>
            <a:r>
              <a:rPr lang="fi-FI" baseline="0" dirty="0"/>
              <a:t> </a:t>
            </a:r>
            <a:r>
              <a:rPr lang="fi-FI" baseline="0" dirty="0" err="1"/>
              <a:t>tells</a:t>
            </a:r>
            <a:r>
              <a:rPr lang="fi-FI" baseline="0" dirty="0"/>
              <a:t> me, </a:t>
            </a:r>
            <a:r>
              <a:rPr lang="fi-FI" baseline="0" dirty="0" err="1"/>
              <a:t>like</a:t>
            </a:r>
            <a:r>
              <a:rPr lang="fi-FI" baseline="0" dirty="0"/>
              <a:t>, </a:t>
            </a:r>
            <a:r>
              <a:rPr lang="fi-FI" baseline="0" dirty="0" err="1"/>
              <a:t>when</a:t>
            </a:r>
            <a:r>
              <a:rPr lang="fi-FI" baseline="0" dirty="0"/>
              <a:t> I look at a </a:t>
            </a:r>
            <a:r>
              <a:rPr lang="fi-FI" baseline="0" dirty="0" err="1"/>
              <a:t>button</a:t>
            </a:r>
            <a:r>
              <a:rPr lang="fi-FI" baseline="0" dirty="0"/>
              <a:t>: ”</a:t>
            </a:r>
            <a:r>
              <a:rPr lang="fi-FI" baseline="0" dirty="0" err="1"/>
              <a:t>You</a:t>
            </a:r>
            <a:r>
              <a:rPr lang="fi-FI" baseline="0" dirty="0"/>
              <a:t> </a:t>
            </a:r>
            <a:r>
              <a:rPr lang="fi-FI" baseline="0" dirty="0" err="1"/>
              <a:t>want</a:t>
            </a:r>
            <a:r>
              <a:rPr lang="fi-FI" baseline="0" dirty="0"/>
              <a:t> to </a:t>
            </a:r>
            <a:r>
              <a:rPr lang="fi-FI" baseline="0" dirty="0" err="1"/>
              <a:t>click</a:t>
            </a:r>
            <a:r>
              <a:rPr lang="fi-FI" baseline="0" dirty="0"/>
              <a:t> </a:t>
            </a:r>
            <a:r>
              <a:rPr lang="fi-FI" baseline="0" dirty="0" err="1"/>
              <a:t>here</a:t>
            </a:r>
            <a:r>
              <a:rPr lang="fi-FI" baseline="0" dirty="0"/>
              <a:t>, </a:t>
            </a:r>
            <a:r>
              <a:rPr lang="fi-FI" baseline="0" dirty="0" err="1"/>
              <a:t>right</a:t>
            </a:r>
            <a:r>
              <a:rPr lang="fi-FI" baseline="0" dirty="0"/>
              <a:t>?”.  And I </a:t>
            </a:r>
            <a:r>
              <a:rPr lang="fi-FI" baseline="0" dirty="0" err="1"/>
              <a:t>click</a:t>
            </a:r>
            <a:r>
              <a:rPr lang="fi-FI" baseline="0" dirty="0"/>
              <a:t>, </a:t>
            </a:r>
            <a:r>
              <a:rPr lang="fi-FI" baseline="0" dirty="0" err="1"/>
              <a:t>something</a:t>
            </a:r>
            <a:r>
              <a:rPr lang="fi-FI" baseline="0" dirty="0"/>
              <a:t> </a:t>
            </a:r>
            <a:r>
              <a:rPr lang="fi-FI" baseline="0" dirty="0" err="1"/>
              <a:t>happens</a:t>
            </a:r>
            <a:r>
              <a:rPr lang="fi-FI" baseline="0" dirty="0"/>
              <a:t>.  </a:t>
            </a:r>
          </a:p>
          <a:p>
            <a:r>
              <a:rPr lang="fi-FI" baseline="0" dirty="0" err="1"/>
              <a:t>When</a:t>
            </a:r>
            <a:r>
              <a:rPr lang="fi-FI" baseline="0" dirty="0"/>
              <a:t> I look at an API, </a:t>
            </a:r>
            <a:r>
              <a:rPr lang="fi-FI" baseline="0" dirty="0" err="1"/>
              <a:t>it</a:t>
            </a:r>
            <a:r>
              <a:rPr lang="fi-FI" baseline="0" dirty="0"/>
              <a:t> is the </a:t>
            </a:r>
            <a:r>
              <a:rPr lang="fi-FI" baseline="0" dirty="0" err="1"/>
              <a:t>exact</a:t>
            </a:r>
            <a:r>
              <a:rPr lang="fi-FI" baseline="0" dirty="0"/>
              <a:t> </a:t>
            </a:r>
            <a:r>
              <a:rPr lang="fi-FI" baseline="0" dirty="0" err="1"/>
              <a:t>same</a:t>
            </a:r>
            <a:r>
              <a:rPr lang="fi-FI" baseline="0" dirty="0"/>
              <a:t> </a:t>
            </a:r>
            <a:r>
              <a:rPr lang="fi-FI" baseline="0" dirty="0" err="1"/>
              <a:t>thing</a:t>
            </a:r>
            <a:r>
              <a:rPr lang="fi-FI" baseline="0" dirty="0"/>
              <a:t>. I </a:t>
            </a:r>
            <a:r>
              <a:rPr lang="fi-FI" baseline="0" dirty="0" err="1"/>
              <a:t>see</a:t>
            </a:r>
            <a:r>
              <a:rPr lang="fi-FI" baseline="0" dirty="0"/>
              <a:t> a </a:t>
            </a:r>
            <a:r>
              <a:rPr lang="fi-FI" baseline="0" dirty="0" err="1"/>
              <a:t>field</a:t>
            </a:r>
            <a:r>
              <a:rPr lang="fi-FI" baseline="0" dirty="0"/>
              <a:t>, </a:t>
            </a:r>
            <a:r>
              <a:rPr lang="fi-FI" baseline="0" dirty="0" err="1"/>
              <a:t>or</a:t>
            </a:r>
            <a:r>
              <a:rPr lang="fi-FI" baseline="0" dirty="0"/>
              <a:t> I </a:t>
            </a:r>
            <a:r>
              <a:rPr lang="fi-FI" baseline="0" dirty="0" err="1"/>
              <a:t>see</a:t>
            </a:r>
            <a:r>
              <a:rPr lang="fi-FI" baseline="0" dirty="0"/>
              <a:t> </a:t>
            </a:r>
            <a:r>
              <a:rPr lang="fi-FI" baseline="0" dirty="0" err="1"/>
              <a:t>two</a:t>
            </a:r>
            <a:r>
              <a:rPr lang="fi-FI" baseline="0" dirty="0"/>
              <a:t> </a:t>
            </a:r>
            <a:r>
              <a:rPr lang="fi-FI" baseline="0" dirty="0" err="1"/>
              <a:t>APIs</a:t>
            </a:r>
            <a:r>
              <a:rPr lang="fi-FI" baseline="0" dirty="0"/>
              <a:t> and </a:t>
            </a:r>
            <a:r>
              <a:rPr lang="fi-FI" baseline="0" dirty="0" err="1"/>
              <a:t>it</a:t>
            </a:r>
            <a:r>
              <a:rPr lang="fi-FI" baseline="0" dirty="0"/>
              <a:t> </a:t>
            </a:r>
            <a:r>
              <a:rPr lang="fi-FI" baseline="0" dirty="0" err="1"/>
              <a:t>wispers</a:t>
            </a:r>
            <a:r>
              <a:rPr lang="fi-FI" baseline="0" dirty="0"/>
              <a:t> to me ”</a:t>
            </a:r>
            <a:r>
              <a:rPr lang="fi-FI" baseline="0" dirty="0" err="1"/>
              <a:t>You’d</a:t>
            </a:r>
            <a:r>
              <a:rPr lang="fi-FI" baseline="0" dirty="0"/>
              <a:t> </a:t>
            </a:r>
            <a:r>
              <a:rPr lang="fi-FI" baseline="0" dirty="0" err="1"/>
              <a:t>want</a:t>
            </a:r>
            <a:r>
              <a:rPr lang="fi-FI" baseline="0" dirty="0"/>
              <a:t> to </a:t>
            </a:r>
            <a:r>
              <a:rPr lang="fi-FI" baseline="0" dirty="0" err="1"/>
              <a:t>chain</a:t>
            </a:r>
            <a:r>
              <a:rPr lang="fi-FI" baseline="0" dirty="0"/>
              <a:t> </a:t>
            </a:r>
            <a:r>
              <a:rPr lang="fi-FI" baseline="0" dirty="0" err="1"/>
              <a:t>calls</a:t>
            </a:r>
            <a:r>
              <a:rPr lang="fi-FI" baseline="0" dirty="0"/>
              <a:t> to </a:t>
            </a:r>
            <a:r>
              <a:rPr lang="fi-FI" baseline="0" dirty="0" err="1"/>
              <a:t>these</a:t>
            </a:r>
            <a:r>
              <a:rPr lang="fi-FI" baseline="0" dirty="0"/>
              <a:t> </a:t>
            </a:r>
            <a:r>
              <a:rPr lang="fi-FI" baseline="0" dirty="0" err="1"/>
              <a:t>APIs</a:t>
            </a:r>
            <a:r>
              <a:rPr lang="fi-FI" baseline="0" dirty="0"/>
              <a:t> with </a:t>
            </a:r>
            <a:r>
              <a:rPr lang="fi-FI" baseline="0" dirty="0" err="1"/>
              <a:t>these</a:t>
            </a:r>
            <a:r>
              <a:rPr lang="fi-FI" baseline="0" dirty="0"/>
              <a:t> </a:t>
            </a:r>
            <a:r>
              <a:rPr lang="fi-FI" baseline="0" dirty="0" err="1"/>
              <a:t>particular</a:t>
            </a:r>
            <a:r>
              <a:rPr lang="fi-FI" baseline="0" dirty="0"/>
              <a:t> </a:t>
            </a:r>
            <a:r>
              <a:rPr lang="fi-FI" baseline="0" dirty="0" err="1"/>
              <a:t>fields</a:t>
            </a:r>
            <a:r>
              <a:rPr lang="fi-FI" baseline="0" dirty="0"/>
              <a:t>”. </a:t>
            </a:r>
            <a:r>
              <a:rPr lang="fi-FI" baseline="0" dirty="0" err="1"/>
              <a:t>Then</a:t>
            </a:r>
            <a:r>
              <a:rPr lang="fi-FI" baseline="0" dirty="0"/>
              <a:t> </a:t>
            </a:r>
            <a:r>
              <a:rPr lang="fi-FI" baseline="0" dirty="0" err="1"/>
              <a:t>again</a:t>
            </a:r>
            <a:r>
              <a:rPr lang="fi-FI" baseline="0" dirty="0"/>
              <a:t>, magic </a:t>
            </a:r>
            <a:r>
              <a:rPr lang="fi-FI" baseline="0" dirty="0" err="1"/>
              <a:t>happens</a:t>
            </a:r>
            <a:r>
              <a:rPr lang="fi-FI" baseline="0" dirty="0"/>
              <a:t> and </a:t>
            </a:r>
            <a:r>
              <a:rPr lang="fi-FI" baseline="0" dirty="0" err="1"/>
              <a:t>things</a:t>
            </a:r>
            <a:r>
              <a:rPr lang="fi-FI" baseline="0" dirty="0"/>
              <a:t> of </a:t>
            </a:r>
            <a:r>
              <a:rPr lang="fi-FI" baseline="0" dirty="0" err="1"/>
              <a:t>unexpected</a:t>
            </a:r>
            <a:r>
              <a:rPr lang="fi-FI" baseline="0" dirty="0"/>
              <a:t> </a:t>
            </a:r>
            <a:r>
              <a:rPr lang="fi-FI" baseline="0" dirty="0" err="1"/>
              <a:t>nature</a:t>
            </a:r>
            <a:r>
              <a:rPr lang="fi-FI" baseline="0" dirty="0"/>
              <a:t> </a:t>
            </a:r>
            <a:r>
              <a:rPr lang="fi-FI" baseline="0" dirty="0" err="1"/>
              <a:t>may</a:t>
            </a:r>
            <a:r>
              <a:rPr lang="fi-FI" baseline="0" dirty="0"/>
              <a:t> </a:t>
            </a:r>
            <a:r>
              <a:rPr lang="fi-FI" baseline="0" dirty="0" err="1"/>
              <a:t>come</a:t>
            </a:r>
            <a:r>
              <a:rPr lang="fi-FI" baseline="0" dirty="0"/>
              <a:t> out.  </a:t>
            </a:r>
          </a:p>
          <a:p>
            <a:r>
              <a:rPr lang="fi-FI" baseline="0" dirty="0"/>
              <a:t>I </a:t>
            </a:r>
            <a:r>
              <a:rPr lang="fi-FI" baseline="0" dirty="0" err="1"/>
              <a:t>also</a:t>
            </a:r>
            <a:r>
              <a:rPr lang="fi-FI" baseline="0" dirty="0"/>
              <a:t> </a:t>
            </a:r>
            <a:r>
              <a:rPr lang="fi-FI" baseline="0" dirty="0" err="1"/>
              <a:t>find</a:t>
            </a:r>
            <a:r>
              <a:rPr lang="fi-FI" baseline="0" dirty="0"/>
              <a:t> </a:t>
            </a:r>
            <a:r>
              <a:rPr lang="fi-FI" baseline="0" dirty="0" err="1"/>
              <a:t>that</a:t>
            </a:r>
            <a:r>
              <a:rPr lang="fi-FI" baseline="0" dirty="0"/>
              <a:t> </a:t>
            </a:r>
            <a:r>
              <a:rPr lang="fi-FI" baseline="0" dirty="0" err="1"/>
              <a:t>people</a:t>
            </a:r>
            <a:r>
              <a:rPr lang="fi-FI" baseline="0" dirty="0"/>
              <a:t> </a:t>
            </a:r>
            <a:r>
              <a:rPr lang="fi-FI" baseline="0" dirty="0" err="1"/>
              <a:t>like</a:t>
            </a:r>
            <a:r>
              <a:rPr lang="fi-FI" baseline="0" dirty="0"/>
              <a:t> </a:t>
            </a:r>
            <a:r>
              <a:rPr lang="fi-FI" baseline="0" dirty="0" err="1"/>
              <a:t>myself</a:t>
            </a:r>
            <a:r>
              <a:rPr lang="fi-FI" baseline="0" dirty="0"/>
              <a:t>, </a:t>
            </a:r>
            <a:r>
              <a:rPr lang="fi-FI" baseline="0" dirty="0" err="1"/>
              <a:t>who</a:t>
            </a:r>
            <a:r>
              <a:rPr lang="fi-FI" baseline="0" dirty="0"/>
              <a:t> </a:t>
            </a:r>
            <a:r>
              <a:rPr lang="fi-FI" baseline="0" dirty="0" err="1"/>
              <a:t>identify</a:t>
            </a:r>
            <a:r>
              <a:rPr lang="fi-FI" baseline="0" dirty="0"/>
              <a:t> as </a:t>
            </a:r>
            <a:r>
              <a:rPr lang="fi-FI" baseline="0" dirty="0" err="1"/>
              <a:t>testers</a:t>
            </a:r>
            <a:r>
              <a:rPr lang="fi-FI" baseline="0" dirty="0"/>
              <a:t>, </a:t>
            </a:r>
            <a:r>
              <a:rPr lang="fi-FI" baseline="0" dirty="0" err="1"/>
              <a:t>tend</a:t>
            </a:r>
            <a:r>
              <a:rPr lang="fi-FI" baseline="0" dirty="0"/>
              <a:t> to </a:t>
            </a:r>
            <a:r>
              <a:rPr lang="fi-FI" baseline="0" dirty="0" err="1"/>
              <a:t>be</a:t>
            </a:r>
            <a:r>
              <a:rPr lang="fi-FI" baseline="0" dirty="0"/>
              <a:t> the </a:t>
            </a:r>
            <a:r>
              <a:rPr lang="fi-FI" baseline="0" dirty="0" err="1"/>
              <a:t>external</a:t>
            </a:r>
            <a:r>
              <a:rPr lang="fi-FI" baseline="0" dirty="0"/>
              <a:t> </a:t>
            </a:r>
            <a:r>
              <a:rPr lang="fi-FI" baseline="0" dirty="0" err="1"/>
              <a:t>imagination</a:t>
            </a:r>
            <a:r>
              <a:rPr lang="fi-FI" baseline="0" dirty="0"/>
              <a:t> for </a:t>
            </a:r>
            <a:r>
              <a:rPr lang="fi-FI" baseline="0" dirty="0" err="1"/>
              <a:t>those</a:t>
            </a:r>
            <a:r>
              <a:rPr lang="fi-FI" baseline="0" dirty="0"/>
              <a:t> </a:t>
            </a:r>
            <a:r>
              <a:rPr lang="fi-FI" baseline="0" dirty="0" err="1"/>
              <a:t>people</a:t>
            </a:r>
            <a:r>
              <a:rPr lang="fi-FI" baseline="0" dirty="0"/>
              <a:t> </a:t>
            </a:r>
            <a:r>
              <a:rPr lang="fi-FI" baseline="0" dirty="0" err="1"/>
              <a:t>who</a:t>
            </a:r>
            <a:r>
              <a:rPr lang="fi-FI" baseline="0" dirty="0"/>
              <a:t> </a:t>
            </a:r>
            <a:r>
              <a:rPr lang="fi-FI" baseline="0" dirty="0" err="1"/>
              <a:t>don’t</a:t>
            </a:r>
            <a:r>
              <a:rPr lang="fi-FI" baseline="0" dirty="0"/>
              <a:t> </a:t>
            </a:r>
            <a:r>
              <a:rPr lang="fi-FI" baseline="0" dirty="0" err="1"/>
              <a:t>identify</a:t>
            </a:r>
            <a:r>
              <a:rPr lang="fi-FI" baseline="0" dirty="0"/>
              <a:t> as </a:t>
            </a:r>
            <a:r>
              <a:rPr lang="fi-FI" baseline="0" dirty="0" err="1"/>
              <a:t>testers</a:t>
            </a:r>
            <a:r>
              <a:rPr lang="fi-FI" baseline="0" dirty="0"/>
              <a:t>. </a:t>
            </a:r>
            <a:r>
              <a:rPr lang="fi-FI" baseline="0" dirty="0" err="1"/>
              <a:t>Sometimes</a:t>
            </a:r>
            <a:r>
              <a:rPr lang="fi-FI" baseline="0" dirty="0"/>
              <a:t> </a:t>
            </a:r>
            <a:r>
              <a:rPr lang="fi-FI" baseline="0" dirty="0" err="1"/>
              <a:t>when</a:t>
            </a:r>
            <a:r>
              <a:rPr lang="fi-FI" baseline="0" dirty="0"/>
              <a:t> I </a:t>
            </a:r>
            <a:r>
              <a:rPr lang="fi-FI" baseline="0" dirty="0" err="1"/>
              <a:t>sit</a:t>
            </a:r>
            <a:r>
              <a:rPr lang="fi-FI" baseline="0" dirty="0"/>
              <a:t> </a:t>
            </a:r>
            <a:r>
              <a:rPr lang="fi-FI" baseline="0" dirty="0" err="1"/>
              <a:t>next</a:t>
            </a:r>
            <a:r>
              <a:rPr lang="fi-FI" baseline="0" dirty="0"/>
              <a:t> to my </a:t>
            </a:r>
            <a:r>
              <a:rPr lang="fi-FI" baseline="0" dirty="0" err="1"/>
              <a:t>developers</a:t>
            </a:r>
            <a:r>
              <a:rPr lang="fi-FI" baseline="0" dirty="0"/>
              <a:t>, </a:t>
            </a:r>
            <a:r>
              <a:rPr lang="fi-FI" baseline="0" dirty="0" err="1"/>
              <a:t>they</a:t>
            </a:r>
            <a:r>
              <a:rPr lang="fi-FI" baseline="0" dirty="0"/>
              <a:t> look at me  </a:t>
            </a:r>
            <a:r>
              <a:rPr lang="fi-FI" baseline="0" dirty="0" err="1"/>
              <a:t>being</a:t>
            </a:r>
            <a:r>
              <a:rPr lang="fi-FI" baseline="0" dirty="0"/>
              <a:t> </a:t>
            </a:r>
            <a:r>
              <a:rPr lang="fi-FI" baseline="0" dirty="0" err="1"/>
              <a:t>all</a:t>
            </a:r>
            <a:r>
              <a:rPr lang="fi-FI" baseline="0" dirty="0"/>
              <a:t> </a:t>
            </a:r>
            <a:r>
              <a:rPr lang="fi-FI" baseline="0" dirty="0" err="1"/>
              <a:t>quiet</a:t>
            </a:r>
            <a:r>
              <a:rPr lang="fi-FI" baseline="0" dirty="0"/>
              <a:t> and </a:t>
            </a:r>
            <a:r>
              <a:rPr lang="fi-FI" baseline="0" dirty="0" err="1"/>
              <a:t>say</a:t>
            </a:r>
            <a:r>
              <a:rPr lang="fi-FI" baseline="0" dirty="0"/>
              <a:t> ”</a:t>
            </a:r>
            <a:r>
              <a:rPr lang="fi-FI" baseline="0" dirty="0" err="1"/>
              <a:t>You’d</a:t>
            </a:r>
            <a:r>
              <a:rPr lang="fi-FI" baseline="0" dirty="0"/>
              <a:t> </a:t>
            </a:r>
            <a:r>
              <a:rPr lang="fi-FI" baseline="0" dirty="0" err="1"/>
              <a:t>want</a:t>
            </a:r>
            <a:r>
              <a:rPr lang="fi-FI" baseline="0" dirty="0"/>
              <a:t> me to </a:t>
            </a:r>
            <a:r>
              <a:rPr lang="fi-FI" baseline="0" dirty="0" err="1"/>
              <a:t>click</a:t>
            </a:r>
            <a:r>
              <a:rPr lang="fi-FI" baseline="0" dirty="0"/>
              <a:t> </a:t>
            </a:r>
            <a:r>
              <a:rPr lang="fi-FI" baseline="0" dirty="0" err="1"/>
              <a:t>here</a:t>
            </a:r>
            <a:r>
              <a:rPr lang="fi-FI" baseline="0" dirty="0"/>
              <a:t>, </a:t>
            </a:r>
            <a:r>
              <a:rPr lang="fi-FI" baseline="0" dirty="0" err="1"/>
              <a:t>right</a:t>
            </a:r>
            <a:r>
              <a:rPr lang="fi-FI" baseline="0" dirty="0"/>
              <a:t>?”. </a:t>
            </a:r>
            <a:r>
              <a:rPr lang="fi-FI" baseline="0" dirty="0" err="1"/>
              <a:t>They</a:t>
            </a:r>
            <a:r>
              <a:rPr lang="fi-FI" baseline="0" dirty="0"/>
              <a:t> </a:t>
            </a:r>
            <a:r>
              <a:rPr lang="fi-FI" baseline="0" dirty="0" err="1"/>
              <a:t>do</a:t>
            </a:r>
            <a:r>
              <a:rPr lang="fi-FI" baseline="0" dirty="0"/>
              <a:t>, and </a:t>
            </a:r>
            <a:r>
              <a:rPr lang="fi-FI" baseline="0" dirty="0" err="1"/>
              <a:t>then</a:t>
            </a:r>
            <a:r>
              <a:rPr lang="fi-FI" baseline="0" dirty="0"/>
              <a:t> </a:t>
            </a:r>
            <a:r>
              <a:rPr lang="fi-FI" baseline="0" dirty="0" err="1"/>
              <a:t>they</a:t>
            </a:r>
            <a:r>
              <a:rPr lang="fi-FI" baseline="0" dirty="0"/>
              <a:t> </a:t>
            </a:r>
            <a:r>
              <a:rPr lang="fi-FI" baseline="0" dirty="0" err="1"/>
              <a:t>find</a:t>
            </a:r>
            <a:r>
              <a:rPr lang="fi-FI" baseline="0" dirty="0"/>
              <a:t> the </a:t>
            </a:r>
            <a:r>
              <a:rPr lang="fi-FI" baseline="0" dirty="0" err="1"/>
              <a:t>bug</a:t>
            </a:r>
            <a:r>
              <a:rPr lang="fi-FI" baseline="0" dirty="0"/>
              <a:t> </a:t>
            </a:r>
            <a:r>
              <a:rPr lang="fi-FI" baseline="0" dirty="0" err="1"/>
              <a:t>they</a:t>
            </a:r>
            <a:r>
              <a:rPr lang="fi-FI" baseline="0" dirty="0"/>
              <a:t> </a:t>
            </a:r>
            <a:r>
              <a:rPr lang="fi-FI" baseline="0" dirty="0" err="1"/>
              <a:t>could</a:t>
            </a:r>
            <a:r>
              <a:rPr lang="fi-FI" baseline="0" dirty="0"/>
              <a:t> </a:t>
            </a:r>
            <a:r>
              <a:rPr lang="fi-FI" baseline="0" dirty="0" err="1"/>
              <a:t>have</a:t>
            </a:r>
            <a:r>
              <a:rPr lang="fi-FI" baseline="0" dirty="0"/>
              <a:t> </a:t>
            </a:r>
            <a:r>
              <a:rPr lang="fi-FI" baseline="0" dirty="0" err="1"/>
              <a:t>found</a:t>
            </a:r>
            <a:r>
              <a:rPr lang="fi-FI" baseline="0" dirty="0"/>
              <a:t> </a:t>
            </a:r>
            <a:r>
              <a:rPr lang="fi-FI" baseline="0" dirty="0" err="1"/>
              <a:t>all</a:t>
            </a:r>
            <a:r>
              <a:rPr lang="fi-FI" baseline="0" dirty="0"/>
              <a:t> </a:t>
            </a:r>
            <a:r>
              <a:rPr lang="fi-FI" baseline="0" dirty="0" err="1"/>
              <a:t>by</a:t>
            </a:r>
            <a:r>
              <a:rPr lang="fi-FI" baseline="0" dirty="0"/>
              <a:t> </a:t>
            </a:r>
            <a:r>
              <a:rPr lang="fi-FI" baseline="0" dirty="0" err="1"/>
              <a:t>themselves</a:t>
            </a:r>
            <a:r>
              <a:rPr lang="fi-FI" baseline="0" dirty="0"/>
              <a:t>, </a:t>
            </a:r>
            <a:r>
              <a:rPr lang="fi-FI" baseline="0" dirty="0" err="1"/>
              <a:t>should</a:t>
            </a:r>
            <a:r>
              <a:rPr lang="fi-FI" baseline="0" dirty="0"/>
              <a:t> </a:t>
            </a:r>
            <a:r>
              <a:rPr lang="fi-FI" baseline="0" dirty="0" err="1"/>
              <a:t>they</a:t>
            </a:r>
            <a:r>
              <a:rPr lang="fi-FI" baseline="0" dirty="0"/>
              <a:t> just </a:t>
            </a:r>
            <a:r>
              <a:rPr lang="fi-FI" baseline="0" dirty="0" err="1"/>
              <a:t>try</a:t>
            </a:r>
            <a:r>
              <a:rPr lang="fi-FI" baseline="0" dirty="0"/>
              <a:t> </a:t>
            </a:r>
            <a:r>
              <a:rPr lang="fi-FI" baseline="0" dirty="0" err="1"/>
              <a:t>that</a:t>
            </a:r>
            <a:r>
              <a:rPr lang="fi-FI" baseline="0" dirty="0"/>
              <a:t> </a:t>
            </a:r>
            <a:r>
              <a:rPr lang="fi-FI" baseline="0" dirty="0" err="1"/>
              <a:t>without</a:t>
            </a:r>
            <a:r>
              <a:rPr lang="fi-FI" baseline="0" dirty="0"/>
              <a:t> </a:t>
            </a:r>
            <a:r>
              <a:rPr lang="fi-FI" baseline="0" dirty="0" err="1"/>
              <a:t>being</a:t>
            </a:r>
            <a:r>
              <a:rPr lang="fi-FI" baseline="0" dirty="0"/>
              <a:t> </a:t>
            </a:r>
            <a:r>
              <a:rPr lang="fi-FI" baseline="0" dirty="0" err="1"/>
              <a:t>inspired</a:t>
            </a:r>
            <a:r>
              <a:rPr lang="fi-FI" baseline="0" dirty="0"/>
              <a:t> </a:t>
            </a:r>
            <a:r>
              <a:rPr lang="fi-FI" baseline="0" dirty="0" err="1"/>
              <a:t>by</a:t>
            </a:r>
            <a:r>
              <a:rPr lang="fi-FI" baseline="0" dirty="0"/>
              <a:t> an </a:t>
            </a:r>
            <a:r>
              <a:rPr lang="fi-FI" baseline="0" dirty="0" err="1"/>
              <a:t>external</a:t>
            </a:r>
            <a:r>
              <a:rPr lang="fi-FI" baseline="0" dirty="0"/>
              <a:t> </a:t>
            </a:r>
            <a:r>
              <a:rPr lang="fi-FI" baseline="0" dirty="0" err="1"/>
              <a:t>imagination</a:t>
            </a:r>
            <a:r>
              <a:rPr lang="fi-FI" baseline="0" dirty="0"/>
              <a:t>. </a:t>
            </a:r>
          </a:p>
          <a:p>
            <a:endParaRPr lang="fi-FI" baseline="0" dirty="0"/>
          </a:p>
          <a:p>
            <a:endParaRPr lang="fi-FI" dirty="0"/>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9</a:t>
            </a:fld>
            <a:endParaRPr lang="en-US"/>
          </a:p>
        </p:txBody>
      </p:sp>
    </p:spTree>
    <p:extLst>
      <p:ext uri="{BB962C8B-B14F-4D97-AF65-F5344CB8AC3E}">
        <p14:creationId xmlns:p14="http://schemas.microsoft.com/office/powerpoint/2010/main" val="206414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dirty="0"/>
              <a:t>Documenting vs. Discovering</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11</a:t>
            </a:fld>
            <a:endParaRPr lang="en-US"/>
          </a:p>
        </p:txBody>
      </p:sp>
    </p:spTree>
    <p:extLst>
      <p:ext uri="{BB962C8B-B14F-4D97-AF65-F5344CB8AC3E}">
        <p14:creationId xmlns:p14="http://schemas.microsoft.com/office/powerpoint/2010/main" val="35168959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call these basic illusions, because they are about the stuff we need to find in projects related directly to the quality (or lack of thereof) of our systems. </a:t>
            </a:r>
          </a:p>
        </p:txBody>
      </p:sp>
      <p:sp>
        <p:nvSpPr>
          <p:cNvPr id="4" name="Slide Number Placeholder 3"/>
          <p:cNvSpPr>
            <a:spLocks noGrp="1"/>
          </p:cNvSpPr>
          <p:nvPr>
            <p:ph type="sldNum" sz="quarter" idx="10"/>
          </p:nvPr>
        </p:nvSpPr>
        <p:spPr/>
        <p:txBody>
          <a:bodyPr/>
          <a:lstStyle/>
          <a:p>
            <a:fld id="{00C6101D-4955-2E49-AD11-CFDEC25BF6C4}" type="slidenum">
              <a:rPr lang="en-US" smtClean="0"/>
              <a:t>19</a:t>
            </a:fld>
            <a:endParaRPr lang="en-US"/>
          </a:p>
        </p:txBody>
      </p:sp>
    </p:spTree>
    <p:extLst>
      <p:ext uri="{BB962C8B-B14F-4D97-AF65-F5344CB8AC3E}">
        <p14:creationId xmlns:p14="http://schemas.microsoft.com/office/powerpoint/2010/main" val="240431432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jpe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3" descr="Pink smoke on a black background&#10;&#10;Description automatically generated">
            <a:extLst>
              <a:ext uri="{FF2B5EF4-FFF2-40B4-BE49-F238E27FC236}">
                <a16:creationId xmlns:a16="http://schemas.microsoft.com/office/drawing/2014/main" id="{E235246A-E4B7-6E4F-1EA2-C1523B709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5937" y="515937"/>
            <a:ext cx="6858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nk smoke on a black background&#10;&#10;Description automatically generated">
            <a:extLst>
              <a:ext uri="{FF2B5EF4-FFF2-40B4-BE49-F238E27FC236}">
                <a16:creationId xmlns:a16="http://schemas.microsoft.com/office/drawing/2014/main" id="{570601AE-BDCA-DAA7-AF20-884F0A5CB5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419600" y="1020763"/>
            <a:ext cx="77724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A pink text on a black background&#10;&#10;Description automatically generated">
            <a:extLst>
              <a:ext uri="{FF2B5EF4-FFF2-40B4-BE49-F238E27FC236}">
                <a16:creationId xmlns:a16="http://schemas.microsoft.com/office/drawing/2014/main" id="{51379075-8337-5797-0B83-5B3C76E378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 y="0"/>
            <a:ext cx="4114800" cy="199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A0586ED-95E6-56C9-9083-25144F778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8114" y="1659008"/>
            <a:ext cx="193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a:extLst>
              <a:ext uri="{FF2B5EF4-FFF2-40B4-BE49-F238E27FC236}">
                <a16:creationId xmlns:a16="http://schemas.microsoft.com/office/drawing/2014/main" id="{C7C0CFF1-8543-C3A5-6C06-C5CE6CEDE0C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3513" y="6213475"/>
            <a:ext cx="1538287" cy="53816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9">
            <a:extLst>
              <a:ext uri="{FF2B5EF4-FFF2-40B4-BE49-F238E27FC236}">
                <a16:creationId xmlns:a16="http://schemas.microsoft.com/office/drawing/2014/main" id="{001F9705-E779-A1AC-4DE0-A76200C991FF}"/>
              </a:ext>
            </a:extLst>
          </p:cNvPr>
          <p:cNvSpPr>
            <a:spLocks noChangeArrowheads="1"/>
          </p:cNvSpPr>
          <p:nvPr/>
        </p:nvSpPr>
        <p:spPr bwMode="auto">
          <a:xfrm>
            <a:off x="1701800" y="6330950"/>
            <a:ext cx="42894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600"/>
              <a:t>by </a:t>
            </a:r>
            <a:r>
              <a:rPr lang="en-US" altLang="en-US" sz="1600">
                <a:hlinkClick r:id="rId7"/>
              </a:rPr>
              <a:t>Maaret Pyhäjärvi</a:t>
            </a:r>
            <a:r>
              <a:rPr lang="en-US" altLang="en-US" sz="1600"/>
              <a:t> is licensed under </a:t>
            </a:r>
            <a:r>
              <a:rPr lang="en-US" altLang="en-US" sz="1600">
                <a:hlinkClick r:id="rId8"/>
              </a:rPr>
              <a:t>CC BY 4.0</a:t>
            </a:r>
            <a:endParaRPr lang="en-US" altLang="en-US" sz="1600"/>
          </a:p>
        </p:txBody>
      </p:sp>
      <p:pic>
        <p:nvPicPr>
          <p:cNvPr id="10" name="Picture 10" descr="Logo&#10;&#10;Description automatically generated">
            <a:extLst>
              <a:ext uri="{FF2B5EF4-FFF2-40B4-BE49-F238E27FC236}">
                <a16:creationId xmlns:a16="http://schemas.microsoft.com/office/drawing/2014/main" id="{5D68520B-E269-3430-A2A5-7C2226562A5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1">
            <a:extLst>
              <a:ext uri="{FF2B5EF4-FFF2-40B4-BE49-F238E27FC236}">
                <a16:creationId xmlns:a16="http://schemas.microsoft.com/office/drawing/2014/main" id="{B0595C75-3E9A-A927-048B-2BD90C9725A2}"/>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12" name="Picture 2">
            <a:extLst>
              <a:ext uri="{FF2B5EF4-FFF2-40B4-BE49-F238E27FC236}">
                <a16:creationId xmlns:a16="http://schemas.microsoft.com/office/drawing/2014/main" id="{C3E975CE-5B4A-E65E-FB2C-086C85CBE0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DDACCC4A-770D-B189-CA0A-158571949191}"/>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ctrTitle"/>
          </p:nvPr>
        </p:nvSpPr>
        <p:spPr>
          <a:xfrm>
            <a:off x="2756451" y="1828038"/>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799958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2" name="Group 3">
            <a:extLst>
              <a:ext uri="{FF2B5EF4-FFF2-40B4-BE49-F238E27FC236}">
                <a16:creationId xmlns:a16="http://schemas.microsoft.com/office/drawing/2014/main" id="{9F36F002-4A3D-CE67-F6B0-16675268E4CF}"/>
              </a:ext>
            </a:extLst>
          </p:cNvPr>
          <p:cNvGrpSpPr>
            <a:grpSpLocks/>
          </p:cNvGrpSpPr>
          <p:nvPr/>
        </p:nvGrpSpPr>
        <p:grpSpPr bwMode="auto">
          <a:xfrm>
            <a:off x="7202488" y="4711700"/>
            <a:ext cx="2373312" cy="1389063"/>
            <a:chOff x="89452" y="0"/>
            <a:chExt cx="4114800" cy="2326776"/>
          </a:xfrm>
        </p:grpSpPr>
        <p:pic>
          <p:nvPicPr>
            <p:cNvPr id="3" name="Picture 4" descr="A pink text on a black background&#10;&#10;Description automatically generated">
              <a:extLst>
                <a:ext uri="{FF2B5EF4-FFF2-40B4-BE49-F238E27FC236}">
                  <a16:creationId xmlns:a16="http://schemas.microsoft.com/office/drawing/2014/main" id="{9BC1BCC3-9626-F93E-7022-1301BAD7A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452" y="0"/>
              <a:ext cx="4114800" cy="1991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a:extLst>
                <a:ext uri="{FF2B5EF4-FFF2-40B4-BE49-F238E27FC236}">
                  <a16:creationId xmlns:a16="http://schemas.microsoft.com/office/drawing/2014/main" id="{50CB1BE8-4031-AD8A-C715-D2E17B03C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0948" y="1717176"/>
              <a:ext cx="1930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a:extLst>
              <a:ext uri="{FF2B5EF4-FFF2-40B4-BE49-F238E27FC236}">
                <a16:creationId xmlns:a16="http://schemas.microsoft.com/office/drawing/2014/main" id="{C7FDF90E-7663-2457-EEAD-93F658797F8D}"/>
              </a:ext>
            </a:extLst>
          </p:cNvPr>
          <p:cNvSpPr/>
          <p:nvPr/>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6" name="Rectangle 5">
            <a:extLst>
              <a:ext uri="{FF2B5EF4-FFF2-40B4-BE49-F238E27FC236}">
                <a16:creationId xmlns:a16="http://schemas.microsoft.com/office/drawing/2014/main" id="{B6989EC8-A9BD-1089-C451-CB2B17730CEA}"/>
              </a:ext>
            </a:extLst>
          </p:cNvPr>
          <p:cNvSpPr/>
          <p:nvPr/>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anchor="ctr"/>
          <a:lstStyle/>
          <a:p>
            <a:pPr algn="ctr" eaLnBrk="1" fontAlgn="auto" hangingPunct="1">
              <a:spcBef>
                <a:spcPts val="0"/>
              </a:spcBef>
              <a:spcAft>
                <a:spcPts val="0"/>
              </a:spcAft>
              <a:defRPr/>
            </a:pPr>
            <a:endParaRPr lang="en-US"/>
          </a:p>
        </p:txBody>
      </p:sp>
      <p:pic>
        <p:nvPicPr>
          <p:cNvPr id="7" name="Picture 9" descr="Logo&#10;&#10;Description automatically generated">
            <a:extLst>
              <a:ext uri="{FF2B5EF4-FFF2-40B4-BE49-F238E27FC236}">
                <a16:creationId xmlns:a16="http://schemas.microsoft.com/office/drawing/2014/main" id="{C836A323-C27D-A66B-5DFE-69D3AA3952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0">
            <a:extLst>
              <a:ext uri="{FF2B5EF4-FFF2-40B4-BE49-F238E27FC236}">
                <a16:creationId xmlns:a16="http://schemas.microsoft.com/office/drawing/2014/main" id="{D488C75B-7715-6EC5-BF6F-9465AC11CF50}"/>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9" name="Picture 2">
            <a:extLst>
              <a:ext uri="{FF2B5EF4-FFF2-40B4-BE49-F238E27FC236}">
                <a16:creationId xmlns:a16="http://schemas.microsoft.com/office/drawing/2014/main" id="{416D1F02-D03D-CC70-8C52-36CBDDAEE6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2">
            <a:extLst>
              <a:ext uri="{FF2B5EF4-FFF2-40B4-BE49-F238E27FC236}">
                <a16:creationId xmlns:a16="http://schemas.microsoft.com/office/drawing/2014/main" id="{7CB3A3B6-9BFC-F3D0-4488-7DDAB48DE8CA}"/>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11" name="TextBox 13">
            <a:extLst>
              <a:ext uri="{FF2B5EF4-FFF2-40B4-BE49-F238E27FC236}">
                <a16:creationId xmlns:a16="http://schemas.microsoft.com/office/drawing/2014/main" id="{DCFB7526-3A5B-B060-6D49-6FF49B9C4D2B}"/>
              </a:ext>
            </a:extLst>
          </p:cNvPr>
          <p:cNvSpPr txBox="1">
            <a:spLocks noChangeArrowheads="1"/>
          </p:cNvSpPr>
          <p:nvPr/>
        </p:nvSpPr>
        <p:spPr bwMode="auto">
          <a:xfrm>
            <a:off x="5695950" y="3778250"/>
            <a:ext cx="41830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200"/>
              <a:t>#PayToSpeak #TechVoices  </a:t>
            </a:r>
            <a:br>
              <a:rPr lang="en-US" altLang="en-US" sz="1200"/>
            </a:br>
            <a:r>
              <a:rPr lang="en-US" altLang="en-US" sz="1200"/>
              <a:t>#EnsembleTesting #EnsembleProgramming #StrongStylePairing  </a:t>
            </a:r>
            <a:br>
              <a:rPr lang="en-US" altLang="en-US" sz="1200"/>
            </a:br>
            <a:r>
              <a:rPr lang="en-US" altLang="en-US" sz="1200"/>
              <a:t>#ExploratoryTesting #TestAutomation</a:t>
            </a:r>
          </a:p>
          <a:p>
            <a:pPr eaLnBrk="1" hangingPunct="1"/>
            <a:r>
              <a:rPr lang="en-US" altLang="en-US" sz="1200"/>
              <a:t>#ModernAgile</a:t>
            </a:r>
          </a:p>
          <a:p>
            <a:pPr eaLnBrk="1" hangingPunct="1"/>
            <a:r>
              <a:rPr lang="en-US" altLang="en-US" sz="1200"/>
              <a:t>#ContemporaryExploratoryTesting</a:t>
            </a:r>
          </a:p>
        </p:txBody>
      </p:sp>
      <p:pic>
        <p:nvPicPr>
          <p:cNvPr id="12" name="Picture 11" descr="A close up of a person&#10;&#10;Description automatically generated">
            <a:extLst>
              <a:ext uri="{FF2B5EF4-FFF2-40B4-BE49-F238E27FC236}">
                <a16:creationId xmlns:a16="http://schemas.microsoft.com/office/drawing/2014/main" id="{16AD0B0D-A999-F22A-DAEA-48913C402075}"/>
              </a:ext>
            </a:extLst>
          </p:cNvPr>
          <p:cNvPicPr>
            <a:picLocks noChangeAspect="1"/>
          </p:cNvPicPr>
          <p:nvPr/>
        </p:nvPicPr>
        <p:blipFill rotWithShape="1">
          <a:blip r:embed="rId6" cstate="email"/>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13" name="Rectangle 15">
            <a:extLst>
              <a:ext uri="{FF2B5EF4-FFF2-40B4-BE49-F238E27FC236}">
                <a16:creationId xmlns:a16="http://schemas.microsoft.com/office/drawing/2014/main" id="{113FCF2B-5698-41D3-F946-207205C0CFAE}"/>
              </a:ext>
            </a:extLst>
          </p:cNvPr>
          <p:cNvSpPr>
            <a:spLocks noChangeArrowheads="1"/>
          </p:cNvSpPr>
          <p:nvPr/>
        </p:nvSpPr>
        <p:spPr bwMode="auto">
          <a:xfrm>
            <a:off x="144463" y="268288"/>
            <a:ext cx="6091237"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4400">
                <a:latin typeface="KG No Matter What" panose="02000507000000020003" pitchFamily="2" charset="77"/>
                <a:ea typeface="KG Manhattan Script"/>
                <a:cs typeface="KG Manhattan Script"/>
              </a:rPr>
              <a:t>Maaret Pyhäjärvi </a:t>
            </a:r>
            <a:r>
              <a:rPr lang="en-US" altLang="en-US">
                <a:solidFill>
                  <a:srgbClr val="FE9DAC"/>
                </a:solidFill>
                <a:latin typeface="KG No Matter What" panose="02000507000000020003" pitchFamily="2" charset="77"/>
                <a:ea typeface="KG Manhattan Script"/>
                <a:cs typeface="KG Manhattan Script"/>
              </a:rPr>
              <a:t>(from Finland)</a:t>
            </a:r>
            <a:endParaRPr lang="en-US" altLang="en-US" sz="4400">
              <a:solidFill>
                <a:srgbClr val="FE9DAC"/>
              </a:solidFill>
              <a:latin typeface="KG No Matter What" panose="02000507000000020003" pitchFamily="2" charset="77"/>
              <a:ea typeface="KG Manhattan Script"/>
              <a:cs typeface="KG Manhattan Script"/>
            </a:endParaRPr>
          </a:p>
        </p:txBody>
      </p:sp>
      <p:sp>
        <p:nvSpPr>
          <p:cNvPr id="14" name="Rectangle 16">
            <a:extLst>
              <a:ext uri="{FF2B5EF4-FFF2-40B4-BE49-F238E27FC236}">
                <a16:creationId xmlns:a16="http://schemas.microsoft.com/office/drawing/2014/main" id="{CEB57FA1-E660-66A5-B0B8-BC0B1D4F1BE1}"/>
              </a:ext>
            </a:extLst>
          </p:cNvPr>
          <p:cNvSpPr>
            <a:spLocks noChangeArrowheads="1"/>
          </p:cNvSpPr>
          <p:nvPr/>
        </p:nvSpPr>
        <p:spPr bwMode="auto">
          <a:xfrm>
            <a:off x="731838" y="4148138"/>
            <a:ext cx="40576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2000"/>
              <a:t>Email: maaret@iki.fi</a:t>
            </a:r>
          </a:p>
          <a:p>
            <a:pPr eaLnBrk="1" hangingPunct="1"/>
            <a:r>
              <a:rPr lang="en-US" altLang="en-US" sz="2000"/>
              <a:t>Mastodon: @maaretp@mas.to</a:t>
            </a:r>
            <a:br>
              <a:rPr lang="en-US" altLang="en-US" sz="2000"/>
            </a:br>
            <a:r>
              <a:rPr lang="en-US" altLang="en-US" sz="2000"/>
              <a:t>Web: maaretp.com</a:t>
            </a:r>
          </a:p>
          <a:p>
            <a:pPr eaLnBrk="1" hangingPunct="1"/>
            <a:r>
              <a:rPr lang="en-US" altLang="en-US" sz="2000"/>
              <a:t>Blog: visible-quality.blogspot.fi</a:t>
            </a:r>
          </a:p>
          <a:p>
            <a:pPr eaLnBrk="1" hangingPunct="1"/>
            <a:r>
              <a:rPr lang="en-US" altLang="en-US" sz="2000" i="1">
                <a:solidFill>
                  <a:srgbClr val="FFFFFF"/>
                </a:solidFill>
              </a:rPr>
              <a:t>(please connect with me through </a:t>
            </a:r>
            <a:br>
              <a:rPr lang="en-US" altLang="en-US" sz="2000" i="1">
                <a:solidFill>
                  <a:srgbClr val="FFFFFF"/>
                </a:solidFill>
              </a:rPr>
            </a:br>
            <a:r>
              <a:rPr lang="en-US" altLang="en-US" sz="2000" i="1">
                <a:solidFill>
                  <a:srgbClr val="FFFFFF"/>
                </a:solidFill>
              </a:rPr>
              <a:t>Mastodon or LinkedIn)</a:t>
            </a:r>
          </a:p>
        </p:txBody>
      </p:sp>
      <p:pic>
        <p:nvPicPr>
          <p:cNvPr id="15" name="Picture 4">
            <a:extLst>
              <a:ext uri="{FF2B5EF4-FFF2-40B4-BE49-F238E27FC236}">
                <a16:creationId xmlns:a16="http://schemas.microsoft.com/office/drawing/2014/main" id="{B0E2D383-7002-DB1B-DD2F-A9D7AF9C74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4000" y="185738"/>
            <a:ext cx="1276350"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8">
            <a:extLst>
              <a:ext uri="{FF2B5EF4-FFF2-40B4-BE49-F238E27FC236}">
                <a16:creationId xmlns:a16="http://schemas.microsoft.com/office/drawing/2014/main" id="{FB4E1A38-7268-156E-E802-FE206A0A925F}"/>
              </a:ext>
            </a:extLst>
          </p:cNvPr>
          <p:cNvSpPr txBox="1">
            <a:spLocks noChangeArrowheads="1"/>
          </p:cNvSpPr>
          <p:nvPr/>
        </p:nvSpPr>
        <p:spPr bwMode="auto">
          <a:xfrm>
            <a:off x="9804400" y="1468438"/>
            <a:ext cx="24511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000">
                <a:solidFill>
                  <a:schemeClr val="bg1"/>
                </a:solidFill>
              </a:rPr>
              <a:t>https://exploratorytestingacademy.com</a:t>
            </a:r>
          </a:p>
        </p:txBody>
      </p:sp>
      <p:pic>
        <p:nvPicPr>
          <p:cNvPr id="17" name="Picture 4" descr="Software Testing Finland ry, non-profit">
            <a:extLst>
              <a:ext uri="{FF2B5EF4-FFF2-40B4-BE49-F238E27FC236}">
                <a16:creationId xmlns:a16="http://schemas.microsoft.com/office/drawing/2014/main" id="{A981BC51-5B77-DD97-6EBF-337D24DC519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t="12086"/>
          <a:stretch>
            <a:fillRect/>
          </a:stretch>
        </p:blipFill>
        <p:spPr bwMode="auto">
          <a:xfrm>
            <a:off x="10414000" y="1774825"/>
            <a:ext cx="127793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20">
            <a:extLst>
              <a:ext uri="{FF2B5EF4-FFF2-40B4-BE49-F238E27FC236}">
                <a16:creationId xmlns:a16="http://schemas.microsoft.com/office/drawing/2014/main" id="{9DB2AC9B-5639-4565-CAAF-CF68ED0FD93B}"/>
              </a:ext>
            </a:extLst>
          </p:cNvPr>
          <p:cNvSpPr txBox="1">
            <a:spLocks noChangeArrowheads="1"/>
          </p:cNvSpPr>
          <p:nvPr/>
        </p:nvSpPr>
        <p:spPr bwMode="auto">
          <a:xfrm>
            <a:off x="9783763" y="2922588"/>
            <a:ext cx="2451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100">
                <a:solidFill>
                  <a:schemeClr val="bg1"/>
                </a:solidFill>
              </a:rPr>
              <a:t>Ohjelmistotestaus ry</a:t>
            </a:r>
          </a:p>
        </p:txBody>
      </p:sp>
      <p:pic>
        <p:nvPicPr>
          <p:cNvPr id="19" name="Picture 6" descr="Techvoices - diversity in conference speaking">
            <a:extLst>
              <a:ext uri="{FF2B5EF4-FFF2-40B4-BE49-F238E27FC236}">
                <a16:creationId xmlns:a16="http://schemas.microsoft.com/office/drawing/2014/main" id="{AA8EC068-FF17-BB26-BB67-9C079D3F68A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4329" t="3696" r="7584" b="16779"/>
          <a:stretch>
            <a:fillRect/>
          </a:stretch>
        </p:blipFill>
        <p:spPr bwMode="auto">
          <a:xfrm>
            <a:off x="10414000" y="3271838"/>
            <a:ext cx="127635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TextBox 22">
            <a:extLst>
              <a:ext uri="{FF2B5EF4-FFF2-40B4-BE49-F238E27FC236}">
                <a16:creationId xmlns:a16="http://schemas.microsoft.com/office/drawing/2014/main" id="{ED865DEC-1DEA-FBE3-DF17-876C8A345864}"/>
              </a:ext>
            </a:extLst>
          </p:cNvPr>
          <p:cNvSpPr txBox="1">
            <a:spLocks noChangeArrowheads="1"/>
          </p:cNvSpPr>
          <p:nvPr/>
        </p:nvSpPr>
        <p:spPr bwMode="auto">
          <a:xfrm>
            <a:off x="9788525" y="4451350"/>
            <a:ext cx="24511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sz="1100">
                <a:solidFill>
                  <a:schemeClr val="bg1"/>
                </a:solidFill>
              </a:rPr>
              <a:t>https</a:t>
            </a:r>
            <a:r>
              <a:rPr lang="en-US" altLang="en-US" sz="1100">
                <a:solidFill>
                  <a:schemeClr val="bg1"/>
                </a:solidFill>
                <a:sym typeface="Wingdings" pitchFamily="2" charset="2"/>
              </a:rPr>
              <a:t>://techvoices.org</a:t>
            </a:r>
            <a:endParaRPr lang="en-US" altLang="en-US" sz="1100">
              <a:solidFill>
                <a:schemeClr val="bg1"/>
              </a:solidFill>
            </a:endParaRPr>
          </a:p>
        </p:txBody>
      </p:sp>
      <p:pic>
        <p:nvPicPr>
          <p:cNvPr id="21" name="Picture 4" descr="TIVIA ry">
            <a:extLst>
              <a:ext uri="{FF2B5EF4-FFF2-40B4-BE49-F238E27FC236}">
                <a16:creationId xmlns:a16="http://schemas.microsoft.com/office/drawing/2014/main" id="{45C32975-9352-E18B-D666-0D7ED22BEFF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09325" y="5046663"/>
            <a:ext cx="792163"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4" descr="Selenium PLC - Project Leadership Committee">
            <a:extLst>
              <a:ext uri="{FF2B5EF4-FFF2-40B4-BE49-F238E27FC236}">
                <a16:creationId xmlns:a16="http://schemas.microsoft.com/office/drawing/2014/main" id="{0A55B653-342E-1B26-5B14-C268C636F57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02863" y="5046663"/>
            <a:ext cx="79375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25">
            <a:extLst>
              <a:ext uri="{FF2B5EF4-FFF2-40B4-BE49-F238E27FC236}">
                <a16:creationId xmlns:a16="http://schemas.microsoft.com/office/drawing/2014/main" id="{83C19C54-12EF-F9EC-392B-7E48AF2D7F5F}"/>
              </a:ext>
            </a:extLst>
          </p:cNvPr>
          <p:cNvGrpSpPr>
            <a:grpSpLocks/>
          </p:cNvGrpSpPr>
          <p:nvPr/>
        </p:nvGrpSpPr>
        <p:grpSpPr bwMode="auto">
          <a:xfrm>
            <a:off x="3338513" y="1462088"/>
            <a:ext cx="6351587" cy="1965325"/>
            <a:chOff x="2919409" y="2198639"/>
            <a:chExt cx="6352157" cy="1964821"/>
          </a:xfrm>
        </p:grpSpPr>
        <p:pic>
          <p:nvPicPr>
            <p:cNvPr id="24" name="Picture 23" descr="Logo, company name&#10;&#10;Description automatically generated">
              <a:extLst>
                <a:ext uri="{FF2B5EF4-FFF2-40B4-BE49-F238E27FC236}">
                  <a16:creationId xmlns:a16="http://schemas.microsoft.com/office/drawing/2014/main" id="{809A5A27-78D2-CA79-1C31-BB5F4B5B2DAB}"/>
                </a:ext>
              </a:extLst>
            </p:cNvPr>
            <p:cNvPicPr>
              <a:picLocks noChangeAspect="1"/>
            </p:cNvPicPr>
            <p:nvPr/>
          </p:nvPicPr>
          <p:blipFill rotWithShape="1">
            <a:blip r:embed="rId12" cstate="email"/>
            <a:srcRect t="12925"/>
            <a:stretch/>
          </p:blipFill>
          <p:spPr>
            <a:xfrm>
              <a:off x="2919409" y="2198639"/>
              <a:ext cx="2114550" cy="1841234"/>
            </a:xfrm>
            <a:prstGeom prst="rect">
              <a:avLst/>
            </a:prstGeom>
            <a:ln>
              <a:noFill/>
            </a:ln>
            <a:effectLst>
              <a:softEdge rad="112500"/>
            </a:effectLst>
          </p:spPr>
        </p:pic>
        <p:pic>
          <p:nvPicPr>
            <p:cNvPr id="25" name="Graphic 27">
              <a:extLst>
                <a:ext uri="{FF2B5EF4-FFF2-40B4-BE49-F238E27FC236}">
                  <a16:creationId xmlns:a16="http://schemas.microsoft.com/office/drawing/2014/main" id="{A5B2BF76-6E61-5C4C-D1FA-A3A132773AA0}"/>
                </a:ext>
              </a:extLst>
            </p:cNvPr>
            <p:cNvPicPr>
              <a:picLocks noChangeAspect="1"/>
            </p:cNvPicPr>
            <p:nvPr/>
          </p:nvPicPr>
          <p:blipFill>
            <a:blip r:embed="rId13" cstate="email"/>
            <a:stretch>
              <a:fillRect/>
            </a:stretch>
          </p:blipFill>
          <p:spPr>
            <a:xfrm>
              <a:off x="5033960" y="2319660"/>
              <a:ext cx="1543445" cy="662939"/>
            </a:xfrm>
            <a:prstGeom prst="rect">
              <a:avLst/>
            </a:prstGeom>
          </p:spPr>
        </p:pic>
        <p:sp>
          <p:nvSpPr>
            <p:cNvPr id="26" name="TextBox 28">
              <a:extLst>
                <a:ext uri="{FF2B5EF4-FFF2-40B4-BE49-F238E27FC236}">
                  <a16:creationId xmlns:a16="http://schemas.microsoft.com/office/drawing/2014/main" id="{25856694-B071-CEF7-926D-E7F5E004BBD3}"/>
                </a:ext>
              </a:extLst>
            </p:cNvPr>
            <p:cNvSpPr txBox="1">
              <a:spLocks noChangeArrowheads="1"/>
            </p:cNvSpPr>
            <p:nvPr/>
          </p:nvSpPr>
          <p:spPr bwMode="auto">
            <a:xfrm>
              <a:off x="3570919" y="3794128"/>
              <a:ext cx="811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a:solidFill>
                    <a:schemeClr val="bg1"/>
                  </a:solidFill>
                </a:rPr>
                <a:t>2020</a:t>
              </a:r>
            </a:p>
          </p:txBody>
        </p:sp>
        <p:sp>
          <p:nvSpPr>
            <p:cNvPr id="27" name="TextBox 29">
              <a:extLst>
                <a:ext uri="{FF2B5EF4-FFF2-40B4-BE49-F238E27FC236}">
                  <a16:creationId xmlns:a16="http://schemas.microsoft.com/office/drawing/2014/main" id="{59D2238C-E055-939F-3406-D6E7FEA35C2B}"/>
                </a:ext>
              </a:extLst>
            </p:cNvPr>
            <p:cNvSpPr txBox="1">
              <a:spLocks noChangeArrowheads="1"/>
            </p:cNvSpPr>
            <p:nvPr/>
          </p:nvSpPr>
          <p:spPr bwMode="auto">
            <a:xfrm>
              <a:off x="5687805" y="3779599"/>
              <a:ext cx="8115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a:solidFill>
                    <a:schemeClr val="bg1"/>
                  </a:solidFill>
                </a:rPr>
                <a:t>2016</a:t>
              </a:r>
            </a:p>
          </p:txBody>
        </p:sp>
        <p:sp>
          <p:nvSpPr>
            <p:cNvPr id="28" name="TextBox 27">
              <a:extLst>
                <a:ext uri="{FF2B5EF4-FFF2-40B4-BE49-F238E27FC236}">
                  <a16:creationId xmlns:a16="http://schemas.microsoft.com/office/drawing/2014/main" id="{2DA61969-E168-A3B9-CFBB-D1D5C2AAC640}"/>
                </a:ext>
              </a:extLst>
            </p:cNvPr>
            <p:cNvSpPr txBox="1"/>
            <p:nvPr/>
          </p:nvSpPr>
          <p:spPr>
            <a:xfrm>
              <a:off x="4794414" y="2966792"/>
              <a:ext cx="2686291" cy="784024"/>
            </a:xfrm>
            <a:prstGeom prst="rect">
              <a:avLst/>
            </a:prstGeom>
            <a:noFill/>
          </p:spPr>
          <p:txBody>
            <a:bodyPr>
              <a:spAutoFit/>
            </a:bodyPr>
            <a:lstStyle/>
            <a:p>
              <a:pPr algn="ctr" eaLnBrk="1" fontAlgn="auto" hangingPunct="1">
                <a:spcBef>
                  <a:spcPts val="0"/>
                </a:spcBef>
                <a:spcAft>
                  <a:spcPts val="0"/>
                </a:spcAft>
                <a:defRPr/>
              </a:pP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29" name="Picture 2" descr="ICT 100 influencers list 2019 and 2020">
              <a:extLst>
                <a:ext uri="{FF2B5EF4-FFF2-40B4-BE49-F238E27FC236}">
                  <a16:creationId xmlns:a16="http://schemas.microsoft.com/office/drawing/2014/main" id="{2C57C6C8-E1D2-9FD1-E052-92A606BF9C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b="44769"/>
            <a:stretch>
              <a:fillRect/>
            </a:stretch>
          </p:blipFill>
          <p:spPr bwMode="auto">
            <a:xfrm>
              <a:off x="7396849" y="2443840"/>
              <a:ext cx="1553783" cy="858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TextBox 32">
              <a:extLst>
                <a:ext uri="{FF2B5EF4-FFF2-40B4-BE49-F238E27FC236}">
                  <a16:creationId xmlns:a16="http://schemas.microsoft.com/office/drawing/2014/main" id="{5FAFB7BE-324C-668D-6924-EB097D8BB883}"/>
                </a:ext>
              </a:extLst>
            </p:cNvPr>
            <p:cNvSpPr txBox="1">
              <a:spLocks noChangeArrowheads="1"/>
            </p:cNvSpPr>
            <p:nvPr/>
          </p:nvSpPr>
          <p:spPr bwMode="auto">
            <a:xfrm>
              <a:off x="7195322" y="3794128"/>
              <a:ext cx="20762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algn="ctr" eaLnBrk="1" hangingPunct="1"/>
              <a:r>
                <a:rPr lang="en-US" altLang="en-US" b="1" dirty="0">
                  <a:solidFill>
                    <a:schemeClr val="bg1"/>
                  </a:solidFill>
                </a:rPr>
                <a:t>2019 - 2023</a:t>
              </a:r>
            </a:p>
          </p:txBody>
        </p:sp>
      </p:grpSp>
    </p:spTree>
    <p:extLst>
      <p:ext uri="{BB962C8B-B14F-4D97-AF65-F5344CB8AC3E}">
        <p14:creationId xmlns:p14="http://schemas.microsoft.com/office/powerpoint/2010/main" val="3997854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609600" y="6356351"/>
            <a:ext cx="2844800" cy="365125"/>
          </a:xfrm>
          <a:prstGeom prst="rect">
            <a:avLst/>
          </a:prstGeom>
        </p:spPr>
        <p:txBody>
          <a:bodyPr/>
          <a:lstStyle/>
          <a:p>
            <a:fld id="{6BFECD78-3C8E-49F2-8FAB-59489D168ABB}" type="datetimeFigureOut">
              <a:rPr lang="en-US" smtClean="0"/>
              <a:t>8/5/24</a:t>
            </a:fld>
            <a:endParaRPr lang="en-US"/>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338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3" name="Picture 3" descr="Logo&#10;&#10;Description automatically generated">
            <a:extLst>
              <a:ext uri="{FF2B5EF4-FFF2-40B4-BE49-F238E27FC236}">
                <a16:creationId xmlns:a16="http://schemas.microsoft.com/office/drawing/2014/main" id="{0DF48A09-564E-EC51-4C76-4B48D9949A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4">
            <a:extLst>
              <a:ext uri="{FF2B5EF4-FFF2-40B4-BE49-F238E27FC236}">
                <a16:creationId xmlns:a16="http://schemas.microsoft.com/office/drawing/2014/main" id="{D787A3F8-4049-7E5C-0E7F-8DBB8A0CED54}"/>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A0E19F4F-D6FD-D730-93C4-3400339FF2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6">
            <a:extLst>
              <a:ext uri="{FF2B5EF4-FFF2-40B4-BE49-F238E27FC236}">
                <a16:creationId xmlns:a16="http://schemas.microsoft.com/office/drawing/2014/main" id="{FC367FF0-1AEB-16E9-8BEA-FAEDD752D8AB}"/>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37458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4" name="Picture 3" descr="Logo&#10;&#10;Description automatically generated">
            <a:extLst>
              <a:ext uri="{FF2B5EF4-FFF2-40B4-BE49-F238E27FC236}">
                <a16:creationId xmlns:a16="http://schemas.microsoft.com/office/drawing/2014/main" id="{A4DD18F9-3277-C6BB-7CB0-242ED1A51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a:extLst>
              <a:ext uri="{FF2B5EF4-FFF2-40B4-BE49-F238E27FC236}">
                <a16:creationId xmlns:a16="http://schemas.microsoft.com/office/drawing/2014/main" id="{ECADE866-A415-4733-B5D9-3D0FFAD3B05D}"/>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6" name="Picture 2">
            <a:extLst>
              <a:ext uri="{FF2B5EF4-FFF2-40B4-BE49-F238E27FC236}">
                <a16:creationId xmlns:a16="http://schemas.microsoft.com/office/drawing/2014/main" id="{1025167F-8D4C-2F91-C541-DC7CA56A4E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BDCDAE16-908E-74DE-D56B-F00D097999A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838200" y="1825625"/>
            <a:ext cx="10515600"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508126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pic>
        <p:nvPicPr>
          <p:cNvPr id="5" name="Picture 3" descr="Logo&#10;&#10;Description automatically generated">
            <a:extLst>
              <a:ext uri="{FF2B5EF4-FFF2-40B4-BE49-F238E27FC236}">
                <a16:creationId xmlns:a16="http://schemas.microsoft.com/office/drawing/2014/main" id="{2900428B-0502-2010-85F2-B9424AECE6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504B5331-5983-3EA0-2F4D-D3963AA6B4CB}"/>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7" name="Picture 2">
            <a:extLst>
              <a:ext uri="{FF2B5EF4-FFF2-40B4-BE49-F238E27FC236}">
                <a16:creationId xmlns:a16="http://schemas.microsoft.com/office/drawing/2014/main" id="{C8480B4A-C202-5A2E-13CB-399DFF431E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6">
            <a:extLst>
              <a:ext uri="{FF2B5EF4-FFF2-40B4-BE49-F238E27FC236}">
                <a16:creationId xmlns:a16="http://schemas.microsoft.com/office/drawing/2014/main" id="{F6DBC257-7EBF-6DBA-42DC-8EA634265ED4}"/>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idx="1"/>
          </p:nvPr>
        </p:nvSpPr>
        <p:spPr>
          <a:xfrm>
            <a:off x="838200" y="1825625"/>
            <a:ext cx="5095461"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p:cNvSpPr>
            <a:spLocks noGrp="1"/>
          </p:cNvSpPr>
          <p:nvPr>
            <p:ph idx="10"/>
          </p:nvPr>
        </p:nvSpPr>
        <p:spPr>
          <a:xfrm>
            <a:off x="6096001" y="1828329"/>
            <a:ext cx="5201084" cy="4351338"/>
          </a:xfrm>
          <a:prstGeom prst="rect">
            <a:avLst/>
          </a:prstGeom>
        </p:spPr>
        <p:txBody>
          <a:bodyPr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747189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3" descr="Logo&#10;&#10;Description automatically generated">
            <a:extLst>
              <a:ext uri="{FF2B5EF4-FFF2-40B4-BE49-F238E27FC236}">
                <a16:creationId xmlns:a16="http://schemas.microsoft.com/office/drawing/2014/main" id="{513A45DF-02CA-5741-188F-7E0DAF735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4">
            <a:extLst>
              <a:ext uri="{FF2B5EF4-FFF2-40B4-BE49-F238E27FC236}">
                <a16:creationId xmlns:a16="http://schemas.microsoft.com/office/drawing/2014/main" id="{442E998C-5E7C-DF29-8672-CE9E69EF455D}"/>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4" name="Picture 2">
            <a:extLst>
              <a:ext uri="{FF2B5EF4-FFF2-40B4-BE49-F238E27FC236}">
                <a16:creationId xmlns:a16="http://schemas.microsoft.com/office/drawing/2014/main" id="{F5BCCE5F-5FFA-DD8C-3BEF-98A4F24711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a:extLst>
              <a:ext uri="{FF2B5EF4-FFF2-40B4-BE49-F238E27FC236}">
                <a16:creationId xmlns:a16="http://schemas.microsoft.com/office/drawing/2014/main" id="{F262958B-0560-1042-4681-ACDABFC8865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3955902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3" descr="Pink smoke on a black background&#10;&#10;Description automatically generated">
            <a:extLst>
              <a:ext uri="{FF2B5EF4-FFF2-40B4-BE49-F238E27FC236}">
                <a16:creationId xmlns:a16="http://schemas.microsoft.com/office/drawing/2014/main" id="{2CDE26D6-DBB0-5DA1-3ABE-A490DE1F5F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5937" y="515937"/>
            <a:ext cx="6858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A pink smoke on a black background&#10;&#10;Description automatically generated">
            <a:extLst>
              <a:ext uri="{FF2B5EF4-FFF2-40B4-BE49-F238E27FC236}">
                <a16:creationId xmlns:a16="http://schemas.microsoft.com/office/drawing/2014/main" id="{639F8EDC-C7F8-AC9D-0727-CC25C4B82D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4419600" y="990600"/>
            <a:ext cx="77724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descr="Logo&#10;&#10;Description automatically generated">
            <a:extLst>
              <a:ext uri="{FF2B5EF4-FFF2-40B4-BE49-F238E27FC236}">
                <a16:creationId xmlns:a16="http://schemas.microsoft.com/office/drawing/2014/main" id="{DD561264-CB62-DB40-3B53-0A09B9C8A5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6">
            <a:extLst>
              <a:ext uri="{FF2B5EF4-FFF2-40B4-BE49-F238E27FC236}">
                <a16:creationId xmlns:a16="http://schemas.microsoft.com/office/drawing/2014/main" id="{A3C429EF-000B-06D3-08BE-1893A0B492C2}"/>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6" name="Picture 2">
            <a:extLst>
              <a:ext uri="{FF2B5EF4-FFF2-40B4-BE49-F238E27FC236}">
                <a16:creationId xmlns:a16="http://schemas.microsoft.com/office/drawing/2014/main" id="{1DF9EF43-AFB7-0EFA-B80F-A4E9AA1D4F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2690EEF3-1AC9-602B-A184-CDD7E037F314}"/>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1183389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2" name="Picture 3" descr="A pink smoke on a black background&#10;&#10;Description automatically generated">
            <a:extLst>
              <a:ext uri="{FF2B5EF4-FFF2-40B4-BE49-F238E27FC236}">
                <a16:creationId xmlns:a16="http://schemas.microsoft.com/office/drawing/2014/main" id="{C0DB78EB-EF18-F4C7-80BE-BD2C86F201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3689350" y="-1644650"/>
            <a:ext cx="4813300" cy="1219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5EBA7533-FD3C-468B-DD1F-E13CA9280A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2F13F668-5E83-4957-27C1-9B63C9429BA1}"/>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E5029D6D-FE91-6E95-0D0D-D6354F616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42F6CE78-7528-758C-4A38-8E688F554A39}"/>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2463360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2" name="Picture 3" descr="A pink smoke on a black background&#10;&#10;Description automatically generated">
            <a:extLst>
              <a:ext uri="{FF2B5EF4-FFF2-40B4-BE49-F238E27FC236}">
                <a16:creationId xmlns:a16="http://schemas.microsoft.com/office/drawing/2014/main" id="{A4172E8F-CB16-481C-1EC8-FA3BA21977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69400" cy="687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907C2FB8-5481-CADD-883A-CEEBE8034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7C7F085B-E9FC-586C-515B-6FA27F1119D8}"/>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19B719AC-0BB3-D9E5-6656-18A20EBB1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8F5E56DB-D619-995D-6BF1-59E5CEFF231F}"/>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3814536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2" name="Picture 3" descr="Pink smoke on a black background&#10;&#10;Description automatically generated">
            <a:extLst>
              <a:ext uri="{FF2B5EF4-FFF2-40B4-BE49-F238E27FC236}">
                <a16:creationId xmlns:a16="http://schemas.microsoft.com/office/drawing/2014/main" id="{4B9A175D-9707-7D05-D340-4277FB7EF3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582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4" descr="Logo&#10;&#10;Description automatically generated">
            <a:extLst>
              <a:ext uri="{FF2B5EF4-FFF2-40B4-BE49-F238E27FC236}">
                <a16:creationId xmlns:a16="http://schemas.microsoft.com/office/drawing/2014/main" id="{19C5100D-DC87-6C57-BE83-5FD4E4FA26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1225" y="6375400"/>
            <a:ext cx="24923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5">
            <a:extLst>
              <a:ext uri="{FF2B5EF4-FFF2-40B4-BE49-F238E27FC236}">
                <a16:creationId xmlns:a16="http://schemas.microsoft.com/office/drawing/2014/main" id="{89D20692-5C27-B1CE-17FC-FA8DD05401DA}"/>
              </a:ext>
            </a:extLst>
          </p:cNvPr>
          <p:cNvSpPr txBox="1">
            <a:spLocks noChangeArrowheads="1"/>
          </p:cNvSpPr>
          <p:nvPr/>
        </p:nvSpPr>
        <p:spPr bwMode="auto">
          <a:xfrm>
            <a:off x="6769100" y="6359525"/>
            <a:ext cx="2806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https://www.linkedin.com/in/maaret/</a:t>
            </a:r>
          </a:p>
        </p:txBody>
      </p:sp>
      <p:pic>
        <p:nvPicPr>
          <p:cNvPr id="5" name="Picture 2">
            <a:extLst>
              <a:ext uri="{FF2B5EF4-FFF2-40B4-BE49-F238E27FC236}">
                <a16:creationId xmlns:a16="http://schemas.microsoft.com/office/drawing/2014/main" id="{E0D09E29-8D76-55CD-21C8-C9065665D1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8750" y="6389688"/>
            <a:ext cx="26035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8">
            <a:extLst>
              <a:ext uri="{FF2B5EF4-FFF2-40B4-BE49-F238E27FC236}">
                <a16:creationId xmlns:a16="http://schemas.microsoft.com/office/drawing/2014/main" id="{57AC76AA-18D7-57EE-8C05-EDEF17E07B78}"/>
              </a:ext>
            </a:extLst>
          </p:cNvPr>
          <p:cNvSpPr txBox="1">
            <a:spLocks noChangeArrowheads="1"/>
          </p:cNvSpPr>
          <p:nvPr/>
        </p:nvSpPr>
        <p:spPr bwMode="auto">
          <a:xfrm>
            <a:off x="10077450" y="6346825"/>
            <a:ext cx="19129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400"/>
              <a:t>@maaretp@mas.to</a:t>
            </a:r>
          </a:p>
        </p:txBody>
      </p:sp>
    </p:spTree>
    <p:extLst>
      <p:ext uri="{BB962C8B-B14F-4D97-AF65-F5344CB8AC3E}">
        <p14:creationId xmlns:p14="http://schemas.microsoft.com/office/powerpoint/2010/main" val="230315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63C6B90-97BE-46FC-C9C6-47AC2BF2FA0B}"/>
              </a:ext>
            </a:extLst>
          </p:cNvPr>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E5EED4A3-85FD-991B-4BC0-28180D9DF496}"/>
              </a:ext>
            </a:extLst>
          </p:cNvPr>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TextBox 7">
            <a:extLst>
              <a:ext uri="{FF2B5EF4-FFF2-40B4-BE49-F238E27FC236}">
                <a16:creationId xmlns:a16="http://schemas.microsoft.com/office/drawing/2014/main" id="{36A25A3D-CF46-0D93-E475-DBA9315E8BF3}"/>
              </a:ext>
            </a:extLst>
          </p:cNvPr>
          <p:cNvSpPr txBox="1">
            <a:spLocks noChangeArrowheads="1"/>
          </p:cNvSpPr>
          <p:nvPr/>
        </p:nvSpPr>
        <p:spPr bwMode="auto">
          <a:xfrm>
            <a:off x="5892800" y="6642100"/>
            <a:ext cx="433388"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Gill Sans MT" panose="020B0502020104020203" pitchFamily="34" charset="77"/>
              </a:defRPr>
            </a:lvl1pPr>
            <a:lvl2pPr marL="742950" indent="-285750">
              <a:defRPr>
                <a:solidFill>
                  <a:schemeClr val="tx1"/>
                </a:solidFill>
                <a:latin typeface="Gill Sans MT" panose="020B0502020104020203" pitchFamily="34" charset="77"/>
              </a:defRPr>
            </a:lvl2pPr>
            <a:lvl3pPr marL="1143000" indent="-228600">
              <a:defRPr>
                <a:solidFill>
                  <a:schemeClr val="tx1"/>
                </a:solidFill>
                <a:latin typeface="Gill Sans MT" panose="020B0502020104020203" pitchFamily="34" charset="77"/>
              </a:defRPr>
            </a:lvl3pPr>
            <a:lvl4pPr marL="1600200" indent="-228600">
              <a:defRPr>
                <a:solidFill>
                  <a:schemeClr val="tx1"/>
                </a:solidFill>
                <a:latin typeface="Gill Sans MT" panose="020B0502020104020203" pitchFamily="34" charset="77"/>
              </a:defRPr>
            </a:lvl4pPr>
            <a:lvl5pPr marL="2057400" indent="-228600">
              <a:defRPr>
                <a:solidFill>
                  <a:schemeClr val="tx1"/>
                </a:solidFill>
                <a:latin typeface="Gill Sans MT" panose="020B0502020104020203" pitchFamily="34" charset="77"/>
              </a:defRPr>
            </a:lvl5pPr>
            <a:lvl6pPr marL="2514600" indent="-228600" fontAlgn="base">
              <a:spcBef>
                <a:spcPct val="0"/>
              </a:spcBef>
              <a:spcAft>
                <a:spcPct val="0"/>
              </a:spcAft>
              <a:defRPr>
                <a:solidFill>
                  <a:schemeClr val="tx1"/>
                </a:solidFill>
                <a:latin typeface="Gill Sans MT" panose="020B0502020104020203" pitchFamily="34" charset="77"/>
              </a:defRPr>
            </a:lvl6pPr>
            <a:lvl7pPr marL="2971800" indent="-228600" fontAlgn="base">
              <a:spcBef>
                <a:spcPct val="0"/>
              </a:spcBef>
              <a:spcAft>
                <a:spcPct val="0"/>
              </a:spcAft>
              <a:defRPr>
                <a:solidFill>
                  <a:schemeClr val="tx1"/>
                </a:solidFill>
                <a:latin typeface="Gill Sans MT" panose="020B0502020104020203" pitchFamily="34" charset="77"/>
              </a:defRPr>
            </a:lvl7pPr>
            <a:lvl8pPr marL="3429000" indent="-228600" fontAlgn="base">
              <a:spcBef>
                <a:spcPct val="0"/>
              </a:spcBef>
              <a:spcAft>
                <a:spcPct val="0"/>
              </a:spcAft>
              <a:defRPr>
                <a:solidFill>
                  <a:schemeClr val="tx1"/>
                </a:solidFill>
                <a:latin typeface="Gill Sans MT" panose="020B0502020104020203" pitchFamily="34" charset="77"/>
              </a:defRPr>
            </a:lvl8pPr>
            <a:lvl9pPr marL="3886200" indent="-228600" fontAlgn="base">
              <a:spcBef>
                <a:spcPct val="0"/>
              </a:spcBef>
              <a:spcAft>
                <a:spcPct val="0"/>
              </a:spcAft>
              <a:defRPr>
                <a:solidFill>
                  <a:schemeClr val="tx1"/>
                </a:solidFill>
                <a:latin typeface="Gill Sans MT" panose="020B0502020104020203" pitchFamily="34" charset="77"/>
              </a:defRPr>
            </a:lvl9pPr>
          </a:lstStyle>
          <a:p>
            <a:pPr eaLnBrk="1" hangingPunct="1"/>
            <a:r>
              <a:rPr lang="en-US" altLang="en-US" sz="1000">
                <a:solidFill>
                  <a:srgbClr val="000000"/>
                </a:solidFill>
                <a:latin typeface="Calibri" panose="020F0502020204030204" pitchFamily="34" charset="0"/>
                <a:cs typeface="Calibri" panose="020F0502020204030204" pitchFamily="34" charset="0"/>
              </a:rPr>
              <a:t>Internal</a:t>
            </a:r>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2pPr>
      <a:lvl3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3pPr>
      <a:lvl4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4pPr>
      <a:lvl5pPr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5pPr>
      <a:lvl6pPr marL="4572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6pPr>
      <a:lvl7pPr marL="9144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7pPr>
      <a:lvl8pPr marL="13716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8pPr>
      <a:lvl9pPr marL="1828800" algn="l" rtl="0" eaLnBrk="1" fontAlgn="base" hangingPunct="1">
        <a:lnSpc>
          <a:spcPct val="90000"/>
        </a:lnSpc>
        <a:spcBef>
          <a:spcPct val="0"/>
        </a:spcBef>
        <a:spcAft>
          <a:spcPct val="0"/>
        </a:spcAft>
        <a:defRPr sz="4400">
          <a:solidFill>
            <a:schemeClr val="tx1"/>
          </a:solidFill>
          <a:latin typeface="Gill Sans MT" panose="020B0502020104020203" pitchFamily="34" charset="77"/>
        </a:defRPr>
      </a:lvl9pPr>
    </p:titleStyle>
    <p:bodyStyle>
      <a:lvl1pPr marL="228600" indent="-228600" algn="l" rtl="0" eaLnBrk="1" fontAlgn="base" hangingPunct="1">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10AC581-CD44-67F2-F924-1CAC26460861}"/>
              </a:ext>
            </a:extLst>
          </p:cNvPr>
          <p:cNvSpPr>
            <a:spLocks noGrp="1"/>
          </p:cNvSpPr>
          <p:nvPr>
            <p:ph type="ctrTitle"/>
          </p:nvPr>
        </p:nvSpPr>
        <p:spPr/>
        <p:txBody>
          <a:bodyPr/>
          <a:lstStyle/>
          <a:p>
            <a:r>
              <a:rPr lang="en-US" dirty="0"/>
              <a:t>Breaking Illusions with Testing</a:t>
            </a:r>
          </a:p>
        </p:txBody>
      </p:sp>
      <p:sp>
        <p:nvSpPr>
          <p:cNvPr id="5" name="Subtitle 4">
            <a:extLst>
              <a:ext uri="{FF2B5EF4-FFF2-40B4-BE49-F238E27FC236}">
                <a16:creationId xmlns:a16="http://schemas.microsoft.com/office/drawing/2014/main" id="{91D30F26-A206-08FA-B61B-AB227A41A021}"/>
              </a:ext>
            </a:extLst>
          </p:cNvPr>
          <p:cNvSpPr>
            <a:spLocks noGrp="1"/>
          </p:cNvSpPr>
          <p:nvPr>
            <p:ph type="subTitle" idx="1"/>
          </p:nvPr>
        </p:nvSpPr>
        <p:spPr/>
        <p:txBody>
          <a:bodyPr/>
          <a:lstStyle/>
          <a:p>
            <a:r>
              <a:rPr lang="en-US" dirty="0"/>
              <a:t>Maaret Pyhäjärvi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9217" y="1933903"/>
            <a:ext cx="10972799" cy="3337618"/>
          </a:xfrm>
        </p:spPr>
        <p:txBody>
          <a:bodyPr>
            <a:normAutofit/>
          </a:bodyPr>
          <a:lstStyle/>
          <a:p>
            <a:r>
              <a:rPr lang="en-US" sz="8000" dirty="0"/>
              <a:t>Never be </a:t>
            </a:r>
            <a:r>
              <a:rPr lang="en-US" sz="8000" dirty="0">
                <a:solidFill>
                  <a:schemeClr val="accent4"/>
                </a:solidFill>
              </a:rPr>
              <a:t>bored.</a:t>
            </a:r>
            <a:endParaRPr lang="en-US" sz="8000" dirty="0">
              <a:solidFill>
                <a:srgbClr val="000000"/>
              </a:solidFill>
            </a:endParaRPr>
          </a:p>
        </p:txBody>
      </p:sp>
      <p:sp>
        <p:nvSpPr>
          <p:cNvPr id="4" name="TextBox 3"/>
          <p:cNvSpPr txBox="1"/>
          <p:nvPr/>
        </p:nvSpPr>
        <p:spPr>
          <a:xfrm>
            <a:off x="1354669" y="1016002"/>
            <a:ext cx="4459875" cy="1323439"/>
          </a:xfrm>
          <a:prstGeom prst="rect">
            <a:avLst/>
          </a:prstGeom>
          <a:noFill/>
        </p:spPr>
        <p:txBody>
          <a:bodyPr wrap="none" rtlCol="0">
            <a:spAutoFit/>
          </a:bodyPr>
          <a:lstStyle/>
          <a:p>
            <a:r>
              <a:rPr lang="en-US" sz="8000" dirty="0">
                <a:solidFill>
                  <a:schemeClr val="accent3"/>
                </a:solidFill>
                <a:latin typeface="KG No Matter What" panose="02000507000000020003" pitchFamily="2" charset="77"/>
                <a:cs typeface="KG Manhattan Script"/>
              </a:rPr>
              <a:t>Heuristics</a:t>
            </a:r>
          </a:p>
        </p:txBody>
      </p:sp>
    </p:spTree>
    <p:extLst>
      <p:ext uri="{BB962C8B-B14F-4D97-AF65-F5344CB8AC3E}">
        <p14:creationId xmlns:p14="http://schemas.microsoft.com/office/powerpoint/2010/main" val="182811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4416" y="1776249"/>
            <a:ext cx="10972799" cy="3894666"/>
          </a:xfrm>
        </p:spPr>
        <p:txBody>
          <a:bodyPr>
            <a:normAutofit/>
          </a:bodyPr>
          <a:lstStyle/>
          <a:p>
            <a:r>
              <a:rPr lang="en-US" sz="8000" dirty="0"/>
              <a:t>In the beginning, you know </a:t>
            </a:r>
            <a:r>
              <a:rPr lang="en-US" sz="8000" dirty="0">
                <a:solidFill>
                  <a:schemeClr val="accent4"/>
                </a:solidFill>
              </a:rPr>
              <a:t>the least</a:t>
            </a:r>
            <a:r>
              <a:rPr lang="en-US" sz="8000" dirty="0"/>
              <a:t>. </a:t>
            </a:r>
            <a:endParaRPr lang="en-US" sz="8000" dirty="0">
              <a:solidFill>
                <a:srgbClr val="000000"/>
              </a:solidFill>
            </a:endParaRPr>
          </a:p>
        </p:txBody>
      </p:sp>
      <p:sp>
        <p:nvSpPr>
          <p:cNvPr id="4" name="TextBox 3"/>
          <p:cNvSpPr txBox="1"/>
          <p:nvPr/>
        </p:nvSpPr>
        <p:spPr>
          <a:xfrm>
            <a:off x="1354669" y="1016002"/>
            <a:ext cx="4459875" cy="1323439"/>
          </a:xfrm>
          <a:prstGeom prst="rect">
            <a:avLst/>
          </a:prstGeom>
          <a:noFill/>
        </p:spPr>
        <p:txBody>
          <a:bodyPr wrap="none" rtlCol="0">
            <a:spAutoFit/>
          </a:bodyPr>
          <a:lstStyle/>
          <a:p>
            <a:r>
              <a:rPr lang="en-US" sz="8000" dirty="0">
                <a:solidFill>
                  <a:schemeClr val="accent3"/>
                </a:solidFill>
                <a:latin typeface="KG No Matter What" panose="02000507000000020003" pitchFamily="2" charset="77"/>
                <a:cs typeface="KG Manhattan Script"/>
              </a:rPr>
              <a:t>Heuristics</a:t>
            </a:r>
          </a:p>
        </p:txBody>
      </p:sp>
    </p:spTree>
    <p:extLst>
      <p:ext uri="{BB962C8B-B14F-4D97-AF65-F5344CB8AC3E}">
        <p14:creationId xmlns:p14="http://schemas.microsoft.com/office/powerpoint/2010/main" val="2709410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0541" y="2415909"/>
            <a:ext cx="10972799" cy="2276073"/>
          </a:xfrm>
        </p:spPr>
        <p:txBody>
          <a:bodyPr>
            <a:normAutofit/>
          </a:bodyPr>
          <a:lstStyle/>
          <a:p>
            <a:r>
              <a:rPr lang="en-US" sz="8000" dirty="0">
                <a:solidFill>
                  <a:schemeClr val="accent4"/>
                </a:solidFill>
              </a:rPr>
              <a:t>Poke it </a:t>
            </a:r>
            <a:r>
              <a:rPr lang="en-US" sz="8000" dirty="0"/>
              <a:t>until it pops</a:t>
            </a:r>
          </a:p>
        </p:txBody>
      </p:sp>
      <p:sp>
        <p:nvSpPr>
          <p:cNvPr id="3" name="Tekstikehys 2"/>
          <p:cNvSpPr txBox="1"/>
          <p:nvPr/>
        </p:nvSpPr>
        <p:spPr>
          <a:xfrm>
            <a:off x="2903886" y="5328439"/>
            <a:ext cx="6664645" cy="369332"/>
          </a:xfrm>
          <a:prstGeom prst="rect">
            <a:avLst/>
          </a:prstGeom>
          <a:noFill/>
        </p:spPr>
        <p:txBody>
          <a:bodyPr wrap="none" rtlCol="0">
            <a:spAutoFit/>
          </a:bodyPr>
          <a:lstStyle/>
          <a:p>
            <a:r>
              <a:rPr lang="fi-FI" i="1" dirty="0" err="1"/>
              <a:t>Variable</a:t>
            </a:r>
            <a:r>
              <a:rPr lang="fi-FI" i="1" dirty="0"/>
              <a:t> </a:t>
            </a:r>
            <a:r>
              <a:rPr lang="fi-FI" i="1" dirty="0" err="1"/>
              <a:t>recognition</a:t>
            </a:r>
            <a:r>
              <a:rPr lang="fi-FI" i="1" dirty="0"/>
              <a:t> and </a:t>
            </a:r>
            <a:r>
              <a:rPr lang="fi-FI" i="1" dirty="0" err="1"/>
              <a:t>persistency</a:t>
            </a:r>
            <a:r>
              <a:rPr lang="fi-FI" i="1" dirty="0"/>
              <a:t> </a:t>
            </a:r>
            <a:r>
              <a:rPr lang="fi-FI" i="1" dirty="0" err="1"/>
              <a:t>heuristics</a:t>
            </a:r>
            <a:r>
              <a:rPr lang="fi-FI" i="1" dirty="0"/>
              <a:t> </a:t>
            </a:r>
            <a:r>
              <a:rPr lang="fi-FI" i="1" dirty="0" err="1"/>
              <a:t>from</a:t>
            </a:r>
            <a:r>
              <a:rPr lang="fi-FI" i="1" dirty="0"/>
              <a:t> Alexandra </a:t>
            </a:r>
            <a:r>
              <a:rPr lang="fi-FI" i="1" dirty="0" err="1"/>
              <a:t>Schladebeck</a:t>
            </a:r>
            <a:endParaRPr lang="fi-FI" i="1" dirty="0"/>
          </a:p>
        </p:txBody>
      </p:sp>
      <p:sp>
        <p:nvSpPr>
          <p:cNvPr id="5" name="TextBox 4"/>
          <p:cNvSpPr txBox="1"/>
          <p:nvPr/>
        </p:nvSpPr>
        <p:spPr>
          <a:xfrm>
            <a:off x="1354669" y="1016002"/>
            <a:ext cx="4459875" cy="1323439"/>
          </a:xfrm>
          <a:prstGeom prst="rect">
            <a:avLst/>
          </a:prstGeom>
          <a:noFill/>
        </p:spPr>
        <p:txBody>
          <a:bodyPr wrap="none" rtlCol="0">
            <a:spAutoFit/>
          </a:bodyPr>
          <a:lstStyle/>
          <a:p>
            <a:r>
              <a:rPr lang="en-US" sz="8000" dirty="0">
                <a:solidFill>
                  <a:schemeClr val="accent3"/>
                </a:solidFill>
                <a:latin typeface="KG No Matter What" panose="02000507000000020003" pitchFamily="2" charset="77"/>
                <a:cs typeface="KG Manhattan Script"/>
              </a:rPr>
              <a:t>Heuristics</a:t>
            </a:r>
          </a:p>
        </p:txBody>
      </p:sp>
    </p:spTree>
    <p:extLst>
      <p:ext uri="{BB962C8B-B14F-4D97-AF65-F5344CB8AC3E}">
        <p14:creationId xmlns:p14="http://schemas.microsoft.com/office/powerpoint/2010/main" val="3544702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euristic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4137660" cy="6858000"/>
          </a:xfrm>
          <a:prstGeom prst="rect">
            <a:avLst/>
          </a:prstGeom>
        </p:spPr>
      </p:pic>
      <p:pic>
        <p:nvPicPr>
          <p:cNvPr id="4" name="Picture 3" descr="Heuristics.jpg"/>
          <p:cNvPicPr>
            <a:picLocks noChangeAspect="1"/>
          </p:cNvPicPr>
          <p:nvPr/>
        </p:nvPicPr>
        <p:blipFill rotWithShape="1">
          <a:blip r:embed="rId2">
            <a:extLst>
              <a:ext uri="{28A0092B-C50C-407E-A947-70E740481C1C}">
                <a14:useLocalDpi xmlns:a14="http://schemas.microsoft.com/office/drawing/2010/main" val="0"/>
              </a:ext>
            </a:extLst>
          </a:blip>
          <a:srcRect t="83180"/>
          <a:stretch/>
        </p:blipFill>
        <p:spPr>
          <a:xfrm>
            <a:off x="3978156" y="2315882"/>
            <a:ext cx="7996619" cy="2229223"/>
          </a:xfrm>
          <a:prstGeom prst="rect">
            <a:avLst/>
          </a:prstGeom>
        </p:spPr>
      </p:pic>
    </p:spTree>
    <p:extLst>
      <p:ext uri="{BB962C8B-B14F-4D97-AF65-F5344CB8AC3E}">
        <p14:creationId xmlns:p14="http://schemas.microsoft.com/office/powerpoint/2010/main" val="3136193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3" y="362395"/>
            <a:ext cx="10972799" cy="5753621"/>
          </a:xfrm>
        </p:spPr>
        <p:txBody>
          <a:bodyPr>
            <a:normAutofit/>
          </a:bodyPr>
          <a:lstStyle/>
          <a:p>
            <a:pPr algn="ctr"/>
            <a:r>
              <a:rPr lang="en-US" sz="5333" dirty="0">
                <a:solidFill>
                  <a:srgbClr val="FF0000"/>
                </a:solidFill>
              </a:rPr>
              <a:t>S</a:t>
            </a:r>
            <a:r>
              <a:rPr lang="en-US" sz="5333" dirty="0"/>
              <a:t>tructure</a:t>
            </a:r>
            <a:br>
              <a:rPr lang="en-US" sz="5333" dirty="0"/>
            </a:br>
            <a:r>
              <a:rPr lang="en-US" sz="5333" dirty="0">
                <a:solidFill>
                  <a:srgbClr val="FF0000"/>
                </a:solidFill>
              </a:rPr>
              <a:t>F</a:t>
            </a:r>
            <a:r>
              <a:rPr lang="en-US" sz="5333" dirty="0"/>
              <a:t>unction</a:t>
            </a:r>
            <a:br>
              <a:rPr lang="en-US" sz="5333" dirty="0"/>
            </a:br>
            <a:r>
              <a:rPr lang="en-US" sz="5333" dirty="0">
                <a:solidFill>
                  <a:srgbClr val="FF0000"/>
                </a:solidFill>
              </a:rPr>
              <a:t>D</a:t>
            </a:r>
            <a:r>
              <a:rPr lang="en-US" sz="5333" dirty="0"/>
              <a:t>ata</a:t>
            </a:r>
            <a:br>
              <a:rPr lang="en-US" sz="5333" dirty="0"/>
            </a:br>
            <a:r>
              <a:rPr lang="en-US" sz="5333" dirty="0">
                <a:solidFill>
                  <a:srgbClr val="FF0000"/>
                </a:solidFill>
              </a:rPr>
              <a:t>P</a:t>
            </a:r>
            <a:r>
              <a:rPr lang="en-US" sz="5333" dirty="0"/>
              <a:t>latform</a:t>
            </a:r>
            <a:br>
              <a:rPr lang="en-US" sz="5333" dirty="0"/>
            </a:br>
            <a:r>
              <a:rPr lang="en-US" sz="5333" dirty="0">
                <a:solidFill>
                  <a:srgbClr val="FF0000"/>
                </a:solidFill>
              </a:rPr>
              <a:t>O</a:t>
            </a:r>
            <a:r>
              <a:rPr lang="en-US" sz="5333" dirty="0"/>
              <a:t>perations</a:t>
            </a:r>
            <a:br>
              <a:rPr lang="en-US" sz="5333" dirty="0"/>
            </a:br>
            <a:r>
              <a:rPr lang="en-US" sz="5333" dirty="0">
                <a:solidFill>
                  <a:srgbClr val="FF0000"/>
                </a:solidFill>
              </a:rPr>
              <a:t>T</a:t>
            </a:r>
            <a:r>
              <a:rPr lang="en-US" sz="5333" dirty="0"/>
              <a:t>ime</a:t>
            </a:r>
          </a:p>
        </p:txBody>
      </p:sp>
    </p:spTree>
    <p:extLst>
      <p:ext uri="{BB962C8B-B14F-4D97-AF65-F5344CB8AC3E}">
        <p14:creationId xmlns:p14="http://schemas.microsoft.com/office/powerpoint/2010/main" val="3967874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a:t>Approvers</a:t>
            </a:r>
            <a:r>
              <a:rPr lang="fi-FI" dirty="0"/>
              <a:t> </a:t>
            </a:r>
            <a:r>
              <a:rPr lang="fi-FI" dirty="0" err="1"/>
              <a:t>do</a:t>
            </a:r>
            <a:endParaRPr lang="fi-FI" dirty="0"/>
          </a:p>
        </p:txBody>
      </p:sp>
      <p:sp>
        <p:nvSpPr>
          <p:cNvPr id="3" name="Sisällön paikkamerkki 2"/>
          <p:cNvSpPr>
            <a:spLocks noGrp="1"/>
          </p:cNvSpPr>
          <p:nvPr>
            <p:ph idx="1"/>
          </p:nvPr>
        </p:nvSpPr>
        <p:spPr/>
        <p:txBody>
          <a:bodyPr>
            <a:normAutofit fontScale="77500" lnSpcReduction="20000"/>
          </a:bodyPr>
          <a:lstStyle/>
          <a:p>
            <a:r>
              <a:rPr lang="fi-FI" dirty="0" err="1"/>
              <a:t>Formatting</a:t>
            </a:r>
            <a:endParaRPr lang="fi-FI" dirty="0"/>
          </a:p>
          <a:p>
            <a:r>
              <a:rPr lang="fi-FI" dirty="0" err="1"/>
              <a:t>Sorting</a:t>
            </a:r>
            <a:endParaRPr lang="fi-FI" dirty="0"/>
          </a:p>
          <a:p>
            <a:r>
              <a:rPr lang="fi-FI" dirty="0" err="1"/>
              <a:t>File</a:t>
            </a:r>
            <a:r>
              <a:rPr lang="fi-FI" dirty="0"/>
              <a:t> </a:t>
            </a:r>
            <a:r>
              <a:rPr lang="fi-FI" dirty="0" err="1"/>
              <a:t>Extensions</a:t>
            </a:r>
            <a:endParaRPr lang="fi-FI" dirty="0"/>
          </a:p>
          <a:p>
            <a:r>
              <a:rPr lang="fi-FI" dirty="0" err="1"/>
              <a:t>Scrubbing</a:t>
            </a:r>
            <a:r>
              <a:rPr lang="fi-FI" dirty="0"/>
              <a:t> (</a:t>
            </a:r>
            <a:r>
              <a:rPr lang="fi-FI" dirty="0" err="1"/>
              <a:t>removing</a:t>
            </a:r>
            <a:r>
              <a:rPr lang="fi-FI" dirty="0"/>
              <a:t> common </a:t>
            </a:r>
            <a:r>
              <a:rPr lang="fi-FI" dirty="0" err="1"/>
              <a:t>inconsistencies</a:t>
            </a:r>
            <a:r>
              <a:rPr lang="fi-FI" dirty="0"/>
              <a:t>)</a:t>
            </a:r>
          </a:p>
          <a:p>
            <a:r>
              <a:rPr lang="fi-FI" dirty="0" err="1"/>
              <a:t>Serialization</a:t>
            </a:r>
            <a:r>
              <a:rPr lang="fi-FI" dirty="0"/>
              <a:t>(</a:t>
            </a:r>
            <a:r>
              <a:rPr lang="fi-FI" dirty="0" err="1"/>
              <a:t>saving</a:t>
            </a:r>
            <a:r>
              <a:rPr lang="fi-FI" dirty="0"/>
              <a:t> to a </a:t>
            </a:r>
            <a:r>
              <a:rPr lang="fi-FI" dirty="0" err="1"/>
              <a:t>file</a:t>
            </a:r>
            <a:r>
              <a:rPr lang="fi-FI" dirty="0"/>
              <a:t>)</a:t>
            </a:r>
          </a:p>
          <a:p>
            <a:r>
              <a:rPr lang="fi-FI" dirty="0" err="1"/>
              <a:t>Mocking</a:t>
            </a:r>
            <a:endParaRPr lang="fi-FI" dirty="0"/>
          </a:p>
          <a:p>
            <a:r>
              <a:rPr lang="fi-FI" dirty="0" err="1"/>
              <a:t>Proxying</a:t>
            </a:r>
            <a:endParaRPr lang="fi-FI" dirty="0"/>
          </a:p>
          <a:p>
            <a:r>
              <a:rPr lang="fi-FI" dirty="0" err="1"/>
              <a:t>Rendering</a:t>
            </a:r>
            <a:endParaRPr lang="fi-FI" dirty="0"/>
          </a:p>
          <a:p>
            <a:r>
              <a:rPr lang="fi-FI" dirty="0" err="1"/>
              <a:t>Execution</a:t>
            </a:r>
            <a:r>
              <a:rPr lang="fi-FI" dirty="0"/>
              <a:t> (</a:t>
            </a:r>
            <a:r>
              <a:rPr lang="fi-FI" dirty="0" err="1"/>
              <a:t>e.g</a:t>
            </a:r>
            <a:r>
              <a:rPr lang="fi-FI" dirty="0"/>
              <a:t>. </a:t>
            </a:r>
            <a:r>
              <a:rPr lang="fi-FI" dirty="0" err="1"/>
              <a:t>retrieve</a:t>
            </a:r>
            <a:r>
              <a:rPr lang="fi-FI" dirty="0"/>
              <a:t> the URL)</a:t>
            </a:r>
          </a:p>
          <a:p>
            <a:r>
              <a:rPr lang="fi-FI" dirty="0" err="1"/>
              <a:t>Aggregating</a:t>
            </a:r>
            <a:r>
              <a:rPr lang="fi-FI" dirty="0"/>
              <a:t> </a:t>
            </a:r>
            <a:r>
              <a:rPr lang="fi-FI" dirty="0" err="1"/>
              <a:t>test</a:t>
            </a:r>
            <a:r>
              <a:rPr lang="fi-FI" dirty="0"/>
              <a:t> </a:t>
            </a:r>
            <a:r>
              <a:rPr lang="fi-FI" dirty="0" err="1"/>
              <a:t>cases</a:t>
            </a:r>
            <a:endParaRPr lang="fi-FI" dirty="0"/>
          </a:p>
          <a:p>
            <a:r>
              <a:rPr lang="fi-FI" dirty="0" err="1"/>
              <a:t>File</a:t>
            </a:r>
            <a:r>
              <a:rPr lang="fi-FI" dirty="0"/>
              <a:t> </a:t>
            </a:r>
            <a:r>
              <a:rPr lang="fi-FI" dirty="0" err="1"/>
              <a:t>naming</a:t>
            </a:r>
            <a:endParaRPr lang="fi-FI" dirty="0"/>
          </a:p>
          <a:p>
            <a:r>
              <a:rPr lang="fi-FI" dirty="0"/>
              <a:t>PRINCIPLE: ”</a:t>
            </a:r>
            <a:r>
              <a:rPr lang="fi-FI" dirty="0" err="1"/>
              <a:t>Every</a:t>
            </a:r>
            <a:r>
              <a:rPr lang="fi-FI" dirty="0"/>
              <a:t> </a:t>
            </a:r>
            <a:r>
              <a:rPr lang="fi-FI" dirty="0" err="1"/>
              <a:t>time</a:t>
            </a:r>
            <a:r>
              <a:rPr lang="fi-FI" dirty="0"/>
              <a:t> </a:t>
            </a:r>
            <a:r>
              <a:rPr lang="fi-FI" dirty="0" err="1"/>
              <a:t>you</a:t>
            </a:r>
            <a:r>
              <a:rPr lang="fi-FI" dirty="0"/>
              <a:t> </a:t>
            </a:r>
            <a:r>
              <a:rPr lang="fi-FI" dirty="0" err="1"/>
              <a:t>handle</a:t>
            </a:r>
            <a:r>
              <a:rPr lang="fi-FI" dirty="0"/>
              <a:t> </a:t>
            </a:r>
            <a:r>
              <a:rPr lang="fi-FI" dirty="0" err="1"/>
              <a:t>this</a:t>
            </a:r>
            <a:r>
              <a:rPr lang="fi-FI" dirty="0"/>
              <a:t> </a:t>
            </a:r>
            <a:r>
              <a:rPr lang="fi-FI" dirty="0" err="1"/>
              <a:t>type</a:t>
            </a:r>
            <a:r>
              <a:rPr lang="fi-FI" dirty="0"/>
              <a:t> of </a:t>
            </a:r>
            <a:r>
              <a:rPr lang="fi-FI" dirty="0" err="1"/>
              <a:t>object</a:t>
            </a:r>
            <a:r>
              <a:rPr lang="fi-FI" dirty="0"/>
              <a:t>, </a:t>
            </a:r>
            <a:r>
              <a:rPr lang="fi-FI" dirty="0" err="1"/>
              <a:t>you</a:t>
            </a:r>
            <a:r>
              <a:rPr lang="fi-FI" dirty="0"/>
              <a:t> </a:t>
            </a:r>
            <a:r>
              <a:rPr lang="fi-FI" dirty="0" err="1"/>
              <a:t>do</a:t>
            </a:r>
            <a:r>
              <a:rPr lang="fi-FI" dirty="0"/>
              <a:t> </a:t>
            </a:r>
            <a:r>
              <a:rPr lang="fi-FI" dirty="0" err="1"/>
              <a:t>these</a:t>
            </a:r>
            <a:r>
              <a:rPr lang="fi-FI" dirty="0"/>
              <a:t> </a:t>
            </a:r>
            <a:r>
              <a:rPr lang="fi-FI" dirty="0" err="1"/>
              <a:t>things</a:t>
            </a:r>
            <a:r>
              <a:rPr lang="fi-FI" dirty="0"/>
              <a:t> to it.”</a:t>
            </a:r>
          </a:p>
        </p:txBody>
      </p:sp>
      <p:sp>
        <p:nvSpPr>
          <p:cNvPr id="4" name="Tekstikehys 3"/>
          <p:cNvSpPr txBox="1"/>
          <p:nvPr/>
        </p:nvSpPr>
        <p:spPr>
          <a:xfrm>
            <a:off x="5238513" y="1325881"/>
            <a:ext cx="6903428" cy="584775"/>
          </a:xfrm>
          <a:prstGeom prst="rect">
            <a:avLst/>
          </a:prstGeom>
          <a:noFill/>
        </p:spPr>
        <p:txBody>
          <a:bodyPr wrap="none" rtlCol="0">
            <a:spAutoFit/>
          </a:bodyPr>
          <a:lstStyle/>
          <a:p>
            <a:r>
              <a:rPr lang="fi-FI" sz="3200" b="1" dirty="0">
                <a:solidFill>
                  <a:schemeClr val="accent2"/>
                </a:solidFill>
              </a:rPr>
              <a:t>I LEARNED ABOUT FUNCTIONS</a:t>
            </a:r>
          </a:p>
        </p:txBody>
      </p:sp>
    </p:spTree>
    <p:extLst>
      <p:ext uri="{BB962C8B-B14F-4D97-AF65-F5344CB8AC3E}">
        <p14:creationId xmlns:p14="http://schemas.microsoft.com/office/powerpoint/2010/main" val="12790224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a:t>Reporters</a:t>
            </a:r>
            <a:r>
              <a:rPr lang="fi-FI" dirty="0"/>
              <a:t> </a:t>
            </a:r>
            <a:r>
              <a:rPr lang="fi-FI" dirty="0" err="1"/>
              <a:t>do</a:t>
            </a:r>
            <a:endParaRPr lang="fi-FI" dirty="0"/>
          </a:p>
        </p:txBody>
      </p:sp>
      <p:sp>
        <p:nvSpPr>
          <p:cNvPr id="3" name="Sisällön paikkamerkki 2"/>
          <p:cNvSpPr>
            <a:spLocks noGrp="1"/>
          </p:cNvSpPr>
          <p:nvPr>
            <p:ph idx="1"/>
          </p:nvPr>
        </p:nvSpPr>
        <p:spPr/>
        <p:txBody>
          <a:bodyPr>
            <a:normAutofit lnSpcReduction="10000"/>
          </a:bodyPr>
          <a:lstStyle/>
          <a:p>
            <a:r>
              <a:rPr lang="fi-FI" dirty="0" err="1"/>
              <a:t>Waiting</a:t>
            </a:r>
            <a:endParaRPr lang="fi-FI" dirty="0"/>
          </a:p>
          <a:p>
            <a:r>
              <a:rPr lang="fi-FI" dirty="0" err="1"/>
              <a:t>Scrubbing</a:t>
            </a:r>
            <a:r>
              <a:rPr lang="fi-FI" dirty="0"/>
              <a:t> (</a:t>
            </a:r>
            <a:r>
              <a:rPr lang="fi-FI" dirty="0" err="1"/>
              <a:t>removing</a:t>
            </a:r>
            <a:r>
              <a:rPr lang="fi-FI" dirty="0"/>
              <a:t> common </a:t>
            </a:r>
            <a:r>
              <a:rPr lang="fi-FI" dirty="0" err="1"/>
              <a:t>inconsistencies</a:t>
            </a:r>
            <a:r>
              <a:rPr lang="fi-FI" dirty="0"/>
              <a:t>)</a:t>
            </a:r>
          </a:p>
          <a:p>
            <a:r>
              <a:rPr lang="fi-FI" dirty="0" err="1"/>
              <a:t>Execution</a:t>
            </a:r>
            <a:endParaRPr lang="fi-FI" dirty="0"/>
          </a:p>
          <a:p>
            <a:r>
              <a:rPr lang="fi-FI" dirty="0" err="1"/>
              <a:t>Launching</a:t>
            </a:r>
            <a:endParaRPr lang="fi-FI" dirty="0"/>
          </a:p>
          <a:p>
            <a:r>
              <a:rPr lang="fi-FI" dirty="0" err="1"/>
              <a:t>Serialization</a:t>
            </a:r>
            <a:endParaRPr lang="fi-FI" dirty="0"/>
          </a:p>
          <a:p>
            <a:r>
              <a:rPr lang="fi-FI" dirty="0" err="1"/>
              <a:t>Decompilation</a:t>
            </a:r>
            <a:endParaRPr lang="fi-FI" dirty="0"/>
          </a:p>
          <a:p>
            <a:r>
              <a:rPr lang="fi-FI" dirty="0" err="1"/>
              <a:t>Chain</a:t>
            </a:r>
            <a:r>
              <a:rPr lang="fi-FI" dirty="0"/>
              <a:t> of </a:t>
            </a:r>
            <a:r>
              <a:rPr lang="fi-FI" dirty="0" err="1"/>
              <a:t>responsibility</a:t>
            </a:r>
            <a:endParaRPr lang="fi-FI" dirty="0"/>
          </a:p>
          <a:p>
            <a:r>
              <a:rPr lang="fi-FI" dirty="0" err="1"/>
              <a:t>Creating</a:t>
            </a:r>
            <a:r>
              <a:rPr lang="fi-FI" dirty="0"/>
              <a:t> </a:t>
            </a:r>
            <a:r>
              <a:rPr lang="fi-FI" dirty="0" err="1"/>
              <a:t>Approved</a:t>
            </a:r>
            <a:r>
              <a:rPr lang="fi-FI" dirty="0"/>
              <a:t> </a:t>
            </a:r>
            <a:r>
              <a:rPr lang="fi-FI" dirty="0" err="1"/>
              <a:t>file</a:t>
            </a:r>
            <a:endParaRPr lang="fi-FI" dirty="0"/>
          </a:p>
          <a:p>
            <a:r>
              <a:rPr lang="fi-FI" dirty="0" err="1"/>
              <a:t>Environmental</a:t>
            </a:r>
            <a:r>
              <a:rPr lang="fi-FI" dirty="0"/>
              <a:t> </a:t>
            </a:r>
            <a:r>
              <a:rPr lang="fi-FI" dirty="0" err="1"/>
              <a:t>awareness</a:t>
            </a:r>
            <a:endParaRPr lang="fi-FI" dirty="0"/>
          </a:p>
        </p:txBody>
      </p:sp>
      <p:sp>
        <p:nvSpPr>
          <p:cNvPr id="4" name="Tekstikehys 3"/>
          <p:cNvSpPr txBox="1"/>
          <p:nvPr/>
        </p:nvSpPr>
        <p:spPr>
          <a:xfrm>
            <a:off x="5157233" y="1369369"/>
            <a:ext cx="6903428" cy="584775"/>
          </a:xfrm>
          <a:prstGeom prst="rect">
            <a:avLst/>
          </a:prstGeom>
          <a:noFill/>
        </p:spPr>
        <p:txBody>
          <a:bodyPr wrap="none" rtlCol="0">
            <a:spAutoFit/>
          </a:bodyPr>
          <a:lstStyle/>
          <a:p>
            <a:r>
              <a:rPr lang="fi-FI" sz="3200" b="1" dirty="0">
                <a:solidFill>
                  <a:schemeClr val="accent2"/>
                </a:solidFill>
              </a:rPr>
              <a:t>I LEARNED ABOUT FUNCTIONS</a:t>
            </a:r>
          </a:p>
        </p:txBody>
      </p:sp>
    </p:spTree>
    <p:extLst>
      <p:ext uri="{BB962C8B-B14F-4D97-AF65-F5344CB8AC3E}">
        <p14:creationId xmlns:p14="http://schemas.microsoft.com/office/powerpoint/2010/main" val="18475290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12192000" cy="6858000"/>
          </a:xfrm>
          <a:prstGeom prst="rect">
            <a:avLst/>
          </a:prstGeom>
        </p:spPr>
      </p:pic>
      <p:sp>
        <p:nvSpPr>
          <p:cNvPr id="5" name="Tekstikehys 4"/>
          <p:cNvSpPr txBox="1"/>
          <p:nvPr/>
        </p:nvSpPr>
        <p:spPr>
          <a:xfrm>
            <a:off x="3587957" y="6200306"/>
            <a:ext cx="8501238" cy="584775"/>
          </a:xfrm>
          <a:prstGeom prst="rect">
            <a:avLst/>
          </a:prstGeom>
          <a:noFill/>
        </p:spPr>
        <p:txBody>
          <a:bodyPr wrap="none" rtlCol="0">
            <a:spAutoFit/>
          </a:bodyPr>
          <a:lstStyle/>
          <a:p>
            <a:r>
              <a:rPr lang="fi-FI" sz="3200" b="1" dirty="0">
                <a:solidFill>
                  <a:schemeClr val="accent2"/>
                </a:solidFill>
              </a:rPr>
              <a:t>I LEARNED ABOUT THE ENVIRONMENT</a:t>
            </a:r>
          </a:p>
        </p:txBody>
      </p:sp>
    </p:spTree>
    <p:extLst>
      <p:ext uri="{BB962C8B-B14F-4D97-AF65-F5344CB8AC3E}">
        <p14:creationId xmlns:p14="http://schemas.microsoft.com/office/powerpoint/2010/main" val="346820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536" y="0"/>
            <a:ext cx="11416937" cy="6858000"/>
          </a:xfrm>
          <a:prstGeom prst="rect">
            <a:avLst/>
          </a:prstGeom>
        </p:spPr>
      </p:pic>
    </p:spTree>
    <p:extLst>
      <p:ext uri="{BB962C8B-B14F-4D97-AF65-F5344CB8AC3E}">
        <p14:creationId xmlns:p14="http://schemas.microsoft.com/office/powerpoint/2010/main" val="11074628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1098550"/>
            <a:ext cx="12192000" cy="4349973"/>
          </a:xfrm>
          <a:prstGeom prst="rect">
            <a:avLst/>
          </a:prstGeom>
          <a:noFill/>
        </p:spPr>
        <p:txBody>
          <a:bodyPr wrap="square" rtlCol="0">
            <a:spAutoFit/>
          </a:bodyPr>
          <a:lstStyle/>
          <a:p>
            <a:pPr algn="ctr"/>
            <a:r>
              <a:rPr lang="en-US" sz="6000" dirty="0">
                <a:solidFill>
                  <a:schemeClr val="accent2"/>
                </a:solidFill>
              </a:rPr>
              <a:t>Code</a:t>
            </a:r>
            <a:r>
              <a:rPr lang="en-US" sz="6000" dirty="0"/>
              <a:t> doing what it’s supposed to.</a:t>
            </a:r>
          </a:p>
          <a:p>
            <a:pPr algn="ctr"/>
            <a:endParaRPr lang="en-US" sz="1400" dirty="0"/>
          </a:p>
          <a:p>
            <a:pPr algn="ctr"/>
            <a:r>
              <a:rPr lang="en-US" sz="6000" dirty="0">
                <a:solidFill>
                  <a:schemeClr val="accent2"/>
                </a:solidFill>
              </a:rPr>
              <a:t>Product </a:t>
            </a:r>
            <a:r>
              <a:rPr lang="en-US" sz="6000" dirty="0"/>
              <a:t>doing what it would need to.</a:t>
            </a:r>
          </a:p>
          <a:p>
            <a:pPr algn="ctr"/>
            <a:endParaRPr lang="en-US" sz="1400" dirty="0"/>
          </a:p>
          <a:p>
            <a:pPr algn="ctr"/>
            <a:r>
              <a:rPr lang="en-US" sz="6000" dirty="0">
                <a:solidFill>
                  <a:schemeClr val="accent2"/>
                </a:solidFill>
              </a:rPr>
              <a:t>Product </a:t>
            </a:r>
            <a:r>
              <a:rPr lang="en-US" sz="6000" dirty="0"/>
              <a:t>doing </a:t>
            </a:r>
            <a:r>
              <a:rPr lang="en-US" sz="6000" i="1" dirty="0"/>
              <a:t>only</a:t>
            </a:r>
            <a:r>
              <a:rPr lang="en-US" sz="6000" dirty="0"/>
              <a:t> what it is supposed to do.</a:t>
            </a:r>
          </a:p>
        </p:txBody>
      </p:sp>
    </p:spTree>
    <p:extLst>
      <p:ext uri="{BB962C8B-B14F-4D97-AF65-F5344CB8AC3E}">
        <p14:creationId xmlns:p14="http://schemas.microsoft.com/office/powerpoint/2010/main" val="1995507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13254" y="2599766"/>
            <a:ext cx="8855950" cy="1446550"/>
          </a:xfrm>
          <a:prstGeom prst="rect">
            <a:avLst/>
          </a:prstGeom>
          <a:noFill/>
        </p:spPr>
        <p:txBody>
          <a:bodyPr wrap="none" rtlCol="0">
            <a:spAutoFit/>
          </a:bodyPr>
          <a:lstStyle/>
          <a:p>
            <a:r>
              <a:rPr lang="en-US" sz="8800" dirty="0">
                <a:solidFill>
                  <a:schemeClr val="accent1"/>
                </a:solidFill>
              </a:rPr>
              <a:t>A Few Years Ago</a:t>
            </a:r>
            <a:r>
              <a:rPr lang="mr-IN" sz="8800" dirty="0">
                <a:solidFill>
                  <a:schemeClr val="accent1"/>
                </a:solidFill>
              </a:rPr>
              <a:t>…</a:t>
            </a:r>
            <a:endParaRPr lang="en-US" sz="8800" dirty="0">
              <a:solidFill>
                <a:schemeClr val="accent1"/>
              </a:solidFill>
            </a:endParaRPr>
          </a:p>
        </p:txBody>
      </p:sp>
      <p:sp>
        <p:nvSpPr>
          <p:cNvPr id="4" name="TextBox 3">
            <a:extLst>
              <a:ext uri="{FF2B5EF4-FFF2-40B4-BE49-F238E27FC236}">
                <a16:creationId xmlns:a16="http://schemas.microsoft.com/office/drawing/2014/main" id="{3925CDBB-4C81-650B-07FD-69A83C215ED0}"/>
              </a:ext>
            </a:extLst>
          </p:cNvPr>
          <p:cNvSpPr txBox="1"/>
          <p:nvPr/>
        </p:nvSpPr>
        <p:spPr>
          <a:xfrm>
            <a:off x="7170160" y="4135085"/>
            <a:ext cx="3399044" cy="369332"/>
          </a:xfrm>
          <a:prstGeom prst="rect">
            <a:avLst/>
          </a:prstGeom>
          <a:noFill/>
        </p:spPr>
        <p:txBody>
          <a:bodyPr wrap="square">
            <a:spAutoFit/>
          </a:bodyPr>
          <a:lstStyle/>
          <a:p>
            <a:r>
              <a:rPr lang="en-US" dirty="0"/>
              <a:t>But not in a galaxy far far away. </a:t>
            </a:r>
            <a:r>
              <a:rPr lang="en-US" dirty="0">
                <a:sym typeface="Wingdings"/>
              </a:rPr>
              <a:t></a:t>
            </a:r>
            <a:endParaRPr lang="en-US" dirty="0"/>
          </a:p>
        </p:txBody>
      </p:sp>
    </p:spTree>
    <p:extLst>
      <p:ext uri="{BB962C8B-B14F-4D97-AF65-F5344CB8AC3E}">
        <p14:creationId xmlns:p14="http://schemas.microsoft.com/office/powerpoint/2010/main" val="1459218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37490" y="2627905"/>
            <a:ext cx="11235764" cy="1077218"/>
          </a:xfrm>
          <a:prstGeom prst="rect">
            <a:avLst/>
          </a:prstGeom>
          <a:noFill/>
        </p:spPr>
        <p:txBody>
          <a:bodyPr wrap="square" rtlCol="0">
            <a:spAutoFit/>
          </a:bodyPr>
          <a:lstStyle/>
          <a:p>
            <a:pPr algn="ctr"/>
            <a:r>
              <a:rPr lang="en-US" sz="6400" dirty="0">
                <a:solidFill>
                  <a:schemeClr val="accent2"/>
                </a:solidFill>
              </a:rPr>
              <a:t>Testing </a:t>
            </a:r>
            <a:r>
              <a:rPr lang="en-US" sz="6400" dirty="0"/>
              <a:t>being done.</a:t>
            </a:r>
          </a:p>
        </p:txBody>
      </p:sp>
      <p:sp>
        <p:nvSpPr>
          <p:cNvPr id="3" name="TextBox 2"/>
          <p:cNvSpPr txBox="1"/>
          <p:nvPr/>
        </p:nvSpPr>
        <p:spPr>
          <a:xfrm>
            <a:off x="418352" y="223498"/>
            <a:ext cx="7871065" cy="830997"/>
          </a:xfrm>
          <a:prstGeom prst="rect">
            <a:avLst/>
          </a:prstGeom>
          <a:noFill/>
        </p:spPr>
        <p:txBody>
          <a:bodyPr wrap="none" rtlCol="0">
            <a:spAutoFit/>
          </a:bodyPr>
          <a:lstStyle/>
          <a:p>
            <a:r>
              <a:rPr lang="en-US" sz="4800" dirty="0">
                <a:solidFill>
                  <a:schemeClr val="accent5"/>
                </a:solidFill>
                <a:latin typeface="KG No Matter What" panose="02000507000000020003" pitchFamily="2" charset="77"/>
                <a:cs typeface="KG Manhattan Script"/>
              </a:rPr>
              <a:t>Bonus Illusion: Test Coverage</a:t>
            </a:r>
          </a:p>
        </p:txBody>
      </p:sp>
    </p:spTree>
    <p:extLst>
      <p:ext uri="{BB962C8B-B14F-4D97-AF65-F5344CB8AC3E}">
        <p14:creationId xmlns:p14="http://schemas.microsoft.com/office/powerpoint/2010/main" val="3128198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587" y="2197149"/>
            <a:ext cx="11325013" cy="2554545"/>
          </a:xfrm>
          <a:prstGeom prst="rect">
            <a:avLst/>
          </a:prstGeom>
        </p:spPr>
        <p:txBody>
          <a:bodyPr wrap="square">
            <a:spAutoFit/>
          </a:bodyPr>
          <a:lstStyle/>
          <a:p>
            <a:pPr algn="ctr"/>
            <a:r>
              <a:rPr lang="en-US" sz="8800" dirty="0">
                <a:latin typeface="KG No Matter What" panose="02000507000000020003" pitchFamily="2" charset="77"/>
                <a:cs typeface="KG Manhattan Script"/>
              </a:rPr>
              <a:t>Three Other Illusions</a:t>
            </a:r>
          </a:p>
          <a:p>
            <a:pPr algn="ctr"/>
            <a:r>
              <a:rPr lang="en-US" sz="7200" dirty="0">
                <a:cs typeface="KG Manhattan Script"/>
              </a:rPr>
              <a:t>The Ideas Leading into Code</a:t>
            </a:r>
          </a:p>
        </p:txBody>
      </p:sp>
      <p:sp>
        <p:nvSpPr>
          <p:cNvPr id="3" name="Right Triangle 2"/>
          <p:cNvSpPr/>
          <p:nvPr/>
        </p:nvSpPr>
        <p:spPr>
          <a:xfrm rot="5400000">
            <a:off x="454660" y="-480060"/>
            <a:ext cx="2870200" cy="3779520"/>
          </a:xfrm>
          <a:prstGeom prst="r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8694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17176" y="726462"/>
            <a:ext cx="10837333" cy="5509200"/>
          </a:xfrm>
          <a:prstGeom prst="rect">
            <a:avLst/>
          </a:prstGeom>
          <a:noFill/>
        </p:spPr>
        <p:txBody>
          <a:bodyPr wrap="square" rtlCol="0">
            <a:spAutoFit/>
          </a:bodyPr>
          <a:lstStyle/>
          <a:p>
            <a:pPr algn="ctr"/>
            <a:r>
              <a:rPr lang="en-US" sz="8800" dirty="0"/>
              <a:t>Illusion type VI:</a:t>
            </a:r>
            <a:br>
              <a:rPr lang="en-US" sz="8800" dirty="0"/>
            </a:br>
            <a:r>
              <a:rPr lang="en-US" sz="8800" dirty="0">
                <a:solidFill>
                  <a:srgbClr val="C0504D"/>
                </a:solidFill>
              </a:rPr>
              <a:t>Business model </a:t>
            </a:r>
            <a:r>
              <a:rPr lang="en-US" sz="8800" dirty="0"/>
              <a:t>driving the selection of right focus. </a:t>
            </a:r>
          </a:p>
        </p:txBody>
      </p:sp>
    </p:spTree>
    <p:extLst>
      <p:ext uri="{BB962C8B-B14F-4D97-AF65-F5344CB8AC3E}">
        <p14:creationId xmlns:p14="http://schemas.microsoft.com/office/powerpoint/2010/main" val="313182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llanKell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200" y="0"/>
            <a:ext cx="11761992" cy="6858000"/>
          </a:xfrm>
          <a:prstGeom prst="rect">
            <a:avLst/>
          </a:prstGeom>
        </p:spPr>
      </p:pic>
      <p:sp>
        <p:nvSpPr>
          <p:cNvPr id="4" name="TextBox 3"/>
          <p:cNvSpPr txBox="1"/>
          <p:nvPr/>
        </p:nvSpPr>
        <p:spPr>
          <a:xfrm>
            <a:off x="4462433" y="5856943"/>
            <a:ext cx="3158813" cy="646331"/>
          </a:xfrm>
          <a:prstGeom prst="rect">
            <a:avLst/>
          </a:prstGeom>
          <a:noFill/>
        </p:spPr>
        <p:txBody>
          <a:bodyPr wrap="none" rtlCol="0">
            <a:spAutoFit/>
          </a:bodyPr>
          <a:lstStyle/>
          <a:p>
            <a:r>
              <a:rPr lang="en-US" dirty="0"/>
              <a:t>Insight and illustration </a:t>
            </a:r>
            <a:br>
              <a:rPr lang="en-US" dirty="0"/>
            </a:br>
            <a:r>
              <a:rPr lang="en-US" dirty="0"/>
              <a:t>from Allan Kelly, @</a:t>
            </a:r>
            <a:r>
              <a:rPr lang="en-US" dirty="0" err="1"/>
              <a:t>allankellynet</a:t>
            </a:r>
            <a:r>
              <a:rPr lang="en-US" dirty="0"/>
              <a:t> </a:t>
            </a:r>
          </a:p>
        </p:txBody>
      </p:sp>
    </p:spTree>
    <p:extLst>
      <p:ext uri="{BB962C8B-B14F-4D97-AF65-F5344CB8AC3E}">
        <p14:creationId xmlns:p14="http://schemas.microsoft.com/office/powerpoint/2010/main" val="1901914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040" y="1373636"/>
            <a:ext cx="11195921" cy="4154984"/>
          </a:xfrm>
          <a:prstGeom prst="rect">
            <a:avLst/>
          </a:prstGeom>
          <a:noFill/>
        </p:spPr>
        <p:txBody>
          <a:bodyPr wrap="square" rtlCol="0">
            <a:spAutoFit/>
          </a:bodyPr>
          <a:lstStyle/>
          <a:p>
            <a:pPr algn="ctr"/>
            <a:r>
              <a:rPr lang="en-US" sz="8800" dirty="0"/>
              <a:t>Illusion type V: </a:t>
            </a:r>
            <a:br>
              <a:rPr lang="en-US" sz="8800" dirty="0"/>
            </a:br>
            <a:r>
              <a:rPr lang="en-US" sz="8800" dirty="0">
                <a:solidFill>
                  <a:schemeClr val="accent2"/>
                </a:solidFill>
              </a:rPr>
              <a:t>People </a:t>
            </a:r>
            <a:r>
              <a:rPr lang="en-US" sz="8800" dirty="0"/>
              <a:t>having skills to deliver well.</a:t>
            </a:r>
          </a:p>
        </p:txBody>
      </p:sp>
    </p:spTree>
    <p:extLst>
      <p:ext uri="{BB962C8B-B14F-4D97-AF65-F5344CB8AC3E}">
        <p14:creationId xmlns:p14="http://schemas.microsoft.com/office/powerpoint/2010/main" val="7244020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annibal.jpg"/>
          <p:cNvPicPr>
            <a:picLocks noChangeAspect="1"/>
          </p:cNvPicPr>
          <p:nvPr/>
        </p:nvPicPr>
        <p:blipFill rotWithShape="1">
          <a:blip r:embed="rId3">
            <a:extLst>
              <a:ext uri="{28A0092B-C50C-407E-A947-70E740481C1C}">
                <a14:useLocalDpi xmlns:a14="http://schemas.microsoft.com/office/drawing/2010/main" val="0"/>
              </a:ext>
            </a:extLst>
          </a:blip>
          <a:srcRect r="17450" b="3114"/>
          <a:stretch/>
        </p:blipFill>
        <p:spPr>
          <a:xfrm>
            <a:off x="-241760" y="-1"/>
            <a:ext cx="12433760" cy="6858001"/>
          </a:xfrm>
          <a:prstGeom prst="rect">
            <a:avLst/>
          </a:prstGeom>
        </p:spPr>
      </p:pic>
    </p:spTree>
    <p:extLst>
      <p:ext uri="{BB962C8B-B14F-4D97-AF65-F5344CB8AC3E}">
        <p14:creationId xmlns:p14="http://schemas.microsoft.com/office/powerpoint/2010/main" val="29934475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98039" y="636537"/>
            <a:ext cx="11175999" cy="5509200"/>
          </a:xfrm>
          <a:prstGeom prst="rect">
            <a:avLst/>
          </a:prstGeom>
          <a:noFill/>
        </p:spPr>
        <p:txBody>
          <a:bodyPr wrap="square" rtlCol="0">
            <a:spAutoFit/>
          </a:bodyPr>
          <a:lstStyle/>
          <a:p>
            <a:pPr algn="ctr"/>
            <a:r>
              <a:rPr lang="en-US" sz="8800" dirty="0"/>
              <a:t>Illusion type IV: </a:t>
            </a:r>
            <a:br>
              <a:rPr lang="en-US" sz="8800" dirty="0"/>
            </a:br>
            <a:r>
              <a:rPr lang="en-US" sz="8800" dirty="0">
                <a:solidFill>
                  <a:schemeClr val="accent2"/>
                </a:solidFill>
              </a:rPr>
              <a:t>Process </a:t>
            </a:r>
            <a:r>
              <a:rPr lang="en-US" sz="8800" dirty="0"/>
              <a:t>being able to deliver with change in mind.</a:t>
            </a:r>
          </a:p>
        </p:txBody>
      </p:sp>
    </p:spTree>
    <p:extLst>
      <p:ext uri="{BB962C8B-B14F-4D97-AF65-F5344CB8AC3E}">
        <p14:creationId xmlns:p14="http://schemas.microsoft.com/office/powerpoint/2010/main" val="1717801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obProgramming.jpg"/>
          <p:cNvPicPr>
            <a:picLocks noChangeAspect="1"/>
          </p:cNvPicPr>
          <p:nvPr/>
        </p:nvPicPr>
        <p:blipFill rotWithShape="1">
          <a:blip r:embed="rId3" cstate="print">
            <a:extLst>
              <a:ext uri="{28A0092B-C50C-407E-A947-70E740481C1C}">
                <a14:useLocalDpi xmlns:a14="http://schemas.microsoft.com/office/drawing/2010/main" val="0"/>
              </a:ext>
            </a:extLst>
          </a:blip>
          <a:srcRect t="7458"/>
          <a:stretch/>
        </p:blipFill>
        <p:spPr>
          <a:xfrm>
            <a:off x="0" y="0"/>
            <a:ext cx="12192000" cy="6858000"/>
          </a:xfrm>
          <a:prstGeom prst="rect">
            <a:avLst/>
          </a:prstGeom>
        </p:spPr>
      </p:pic>
      <p:sp>
        <p:nvSpPr>
          <p:cNvPr id="4" name="TextBox 3"/>
          <p:cNvSpPr txBox="1"/>
          <p:nvPr/>
        </p:nvSpPr>
        <p:spPr>
          <a:xfrm>
            <a:off x="5452533" y="864312"/>
            <a:ext cx="3601156" cy="2800960"/>
          </a:xfrm>
          <a:prstGeom prst="rect">
            <a:avLst/>
          </a:prstGeom>
          <a:noFill/>
        </p:spPr>
        <p:txBody>
          <a:bodyPr wrap="square" rtlCol="0">
            <a:spAutoFit/>
          </a:bodyPr>
          <a:lstStyle/>
          <a:p>
            <a:pPr algn="ctr"/>
            <a:r>
              <a:rPr lang="en-US" sz="5867" dirty="0">
                <a:latin typeface="KG Manhattan Script"/>
                <a:cs typeface="KG Manhattan Script"/>
              </a:rPr>
              <a:t>Cognitive </a:t>
            </a:r>
            <a:br>
              <a:rPr lang="en-US" sz="5867" dirty="0">
                <a:latin typeface="KG Manhattan Script"/>
                <a:cs typeface="KG Manhattan Script"/>
              </a:rPr>
            </a:br>
            <a:r>
              <a:rPr lang="en-US" sz="5867" dirty="0">
                <a:latin typeface="KG Manhattan Script"/>
                <a:cs typeface="KG Manhattan Script"/>
              </a:rPr>
              <a:t>Dissonance</a:t>
            </a:r>
          </a:p>
        </p:txBody>
      </p:sp>
    </p:spTree>
    <p:extLst>
      <p:ext uri="{BB962C8B-B14F-4D97-AF65-F5344CB8AC3E}">
        <p14:creationId xmlns:p14="http://schemas.microsoft.com/office/powerpoint/2010/main" val="11996049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41280" y="601674"/>
            <a:ext cx="9794877" cy="5509585"/>
          </a:xfrm>
          <a:prstGeom prst="rect">
            <a:avLst/>
          </a:prstGeom>
          <a:noFill/>
        </p:spPr>
        <p:txBody>
          <a:bodyPr wrap="square" rtlCol="0">
            <a:spAutoFit/>
          </a:bodyPr>
          <a:lstStyle/>
          <a:p>
            <a:pPr algn="ctr"/>
            <a:r>
              <a:rPr lang="en-US" sz="5867" dirty="0">
                <a:solidFill>
                  <a:schemeClr val="accent4"/>
                </a:solidFill>
              </a:rPr>
              <a:t>Continuous Delivery</a:t>
            </a:r>
          </a:p>
          <a:p>
            <a:pPr algn="ctr"/>
            <a:r>
              <a:rPr lang="en-US" sz="5867" dirty="0"/>
              <a:t>No </a:t>
            </a:r>
            <a:r>
              <a:rPr lang="en-US" sz="5867" dirty="0" err="1"/>
              <a:t>Jira</a:t>
            </a:r>
            <a:endParaRPr lang="en-US" sz="5867" dirty="0"/>
          </a:p>
          <a:p>
            <a:pPr algn="ctr"/>
            <a:r>
              <a:rPr lang="en-US" sz="5867" dirty="0"/>
              <a:t>No Estimates</a:t>
            </a:r>
          </a:p>
          <a:p>
            <a:pPr algn="ctr"/>
            <a:r>
              <a:rPr lang="en-US" sz="5867" dirty="0"/>
              <a:t>No Product Owner </a:t>
            </a:r>
          </a:p>
          <a:p>
            <a:pPr algn="ctr"/>
            <a:r>
              <a:rPr lang="en-US" sz="5867" dirty="0"/>
              <a:t>No Projects</a:t>
            </a:r>
          </a:p>
          <a:p>
            <a:pPr algn="ctr"/>
            <a:r>
              <a:rPr lang="en-US" sz="5867" dirty="0"/>
              <a:t>No Scrum</a:t>
            </a:r>
          </a:p>
        </p:txBody>
      </p:sp>
    </p:spTree>
    <p:extLst>
      <p:ext uri="{BB962C8B-B14F-4D97-AF65-F5344CB8AC3E}">
        <p14:creationId xmlns:p14="http://schemas.microsoft.com/office/powerpoint/2010/main" val="4063003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60587" y="1554681"/>
            <a:ext cx="11325013" cy="3662541"/>
          </a:xfrm>
          <a:prstGeom prst="rect">
            <a:avLst/>
          </a:prstGeom>
        </p:spPr>
        <p:txBody>
          <a:bodyPr wrap="square">
            <a:spAutoFit/>
          </a:bodyPr>
          <a:lstStyle/>
          <a:p>
            <a:pPr algn="ctr"/>
            <a:r>
              <a:rPr lang="en-US" sz="8800" dirty="0">
                <a:latin typeface="KG No Matter What" panose="02000507000000020003" pitchFamily="2" charset="77"/>
                <a:cs typeface="KG Manhattan Script"/>
              </a:rPr>
              <a:t>Learning</a:t>
            </a:r>
          </a:p>
          <a:p>
            <a:pPr algn="ctr"/>
            <a:r>
              <a:rPr lang="en-US" sz="7200" dirty="0">
                <a:cs typeface="KG Manhattan Script"/>
              </a:rPr>
              <a:t>Superpower and core of exploring</a:t>
            </a:r>
          </a:p>
        </p:txBody>
      </p:sp>
      <p:sp>
        <p:nvSpPr>
          <p:cNvPr id="3" name="Right Triangle 2"/>
          <p:cNvSpPr/>
          <p:nvPr/>
        </p:nvSpPr>
        <p:spPr>
          <a:xfrm rot="5400000">
            <a:off x="454660" y="-480060"/>
            <a:ext cx="2870200" cy="3779520"/>
          </a:xfrm>
          <a:prstGeom prst="rtTriangl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074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9 at 20.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607" y="2092156"/>
            <a:ext cx="12008851" cy="2549569"/>
          </a:xfrm>
          <a:prstGeom prst="rect">
            <a:avLst/>
          </a:prstGeom>
        </p:spPr>
      </p:pic>
    </p:spTree>
    <p:extLst>
      <p:ext uri="{BB962C8B-B14F-4D97-AF65-F5344CB8AC3E}">
        <p14:creationId xmlns:p14="http://schemas.microsoft.com/office/powerpoint/2010/main" val="1902190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p:cNvSpPr/>
          <p:nvPr/>
        </p:nvSpPr>
        <p:spPr>
          <a:xfrm>
            <a:off x="4698538" y="3744814"/>
            <a:ext cx="1570101" cy="995209"/>
          </a:xfrm>
          <a:prstGeom prst="rect">
            <a:avLst/>
          </a:prstGeom>
        </p:spPr>
        <p:txBody>
          <a:bodyPr wrap="square">
            <a:spAutoFit/>
          </a:bodyPr>
          <a:lstStyle/>
          <a:p>
            <a:pPr algn="ctr"/>
            <a:r>
              <a:rPr lang="en-US" sz="5867" b="1" dirty="0">
                <a:latin typeface="+mj-lt"/>
                <a:cs typeface="News Gothic MT"/>
              </a:rPr>
              <a:t>vs.</a:t>
            </a:r>
          </a:p>
        </p:txBody>
      </p:sp>
      <p:grpSp>
        <p:nvGrpSpPr>
          <p:cNvPr id="68" name="Group 67"/>
          <p:cNvGrpSpPr/>
          <p:nvPr/>
        </p:nvGrpSpPr>
        <p:grpSpPr>
          <a:xfrm>
            <a:off x="-55303" y="2726454"/>
            <a:ext cx="4733808" cy="3241447"/>
            <a:chOff x="251617" y="1338929"/>
            <a:chExt cx="3550356" cy="3241447"/>
          </a:xfrm>
        </p:grpSpPr>
        <p:sp>
          <p:nvSpPr>
            <p:cNvPr id="53" name="Rounded Rectangular Callout 52"/>
            <p:cNvSpPr/>
            <p:nvPr/>
          </p:nvSpPr>
          <p:spPr>
            <a:xfrm>
              <a:off x="2151943" y="1338929"/>
              <a:ext cx="1585470" cy="1283538"/>
            </a:xfrm>
            <a:prstGeom prst="wedgeRoundRectCallout">
              <a:avLst>
                <a:gd name="adj1" fmla="val -50718"/>
                <a:gd name="adj2" fmla="val 75104"/>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ln>
                  <a:solidFill>
                    <a:srgbClr val="9BBB59"/>
                  </a:solidFill>
                </a:ln>
                <a:solidFill>
                  <a:schemeClr val="accent3"/>
                </a:solidFill>
                <a:latin typeface="+mj-lt"/>
              </a:endParaRPr>
            </a:p>
          </p:txBody>
        </p:sp>
        <p:sp>
          <p:nvSpPr>
            <p:cNvPr id="52" name="Rounded Rectangular Callout 51"/>
            <p:cNvSpPr/>
            <p:nvPr/>
          </p:nvSpPr>
          <p:spPr>
            <a:xfrm>
              <a:off x="411277" y="1379808"/>
              <a:ext cx="1299471" cy="1096837"/>
            </a:xfrm>
            <a:prstGeom prst="wedgeRoundRectCallout">
              <a:avLst>
                <a:gd name="adj1" fmla="val -385"/>
                <a:gd name="adj2" fmla="val 95602"/>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latin typeface="+mj-lt"/>
              </a:endParaRPr>
            </a:p>
          </p:txBody>
        </p:sp>
        <p:sp>
          <p:nvSpPr>
            <p:cNvPr id="38" name="Rectangle 37"/>
            <p:cNvSpPr/>
            <p:nvPr/>
          </p:nvSpPr>
          <p:spPr>
            <a:xfrm>
              <a:off x="251617" y="3995601"/>
              <a:ext cx="3550356" cy="584775"/>
            </a:xfrm>
            <a:prstGeom prst="rect">
              <a:avLst/>
            </a:prstGeom>
          </p:spPr>
          <p:txBody>
            <a:bodyPr wrap="square">
              <a:spAutoFit/>
            </a:bodyPr>
            <a:lstStyle/>
            <a:p>
              <a:pPr algn="ctr"/>
              <a:r>
                <a:rPr lang="en-US" sz="3200" b="1" dirty="0">
                  <a:latin typeface="+mj-lt"/>
                  <a:cs typeface="News Gothic MT"/>
                </a:rPr>
                <a:t>Linear Viewpoint</a:t>
              </a:r>
            </a:p>
          </p:txBody>
        </p:sp>
        <p:sp>
          <p:nvSpPr>
            <p:cNvPr id="39" name="Rectangle 38"/>
            <p:cNvSpPr/>
            <p:nvPr/>
          </p:nvSpPr>
          <p:spPr>
            <a:xfrm>
              <a:off x="320557" y="1453540"/>
              <a:ext cx="1462218" cy="923330"/>
            </a:xfrm>
            <a:prstGeom prst="rect">
              <a:avLst/>
            </a:prstGeom>
          </p:spPr>
          <p:txBody>
            <a:bodyPr wrap="square">
              <a:spAutoFit/>
            </a:bodyPr>
            <a:lstStyle/>
            <a:p>
              <a:pPr algn="ctr"/>
              <a:r>
                <a:rPr lang="en-US" b="1" dirty="0">
                  <a:solidFill>
                    <a:schemeClr val="bg1"/>
                  </a:solidFill>
                  <a:latin typeface="+mj-lt"/>
                  <a:cs typeface="News Gothic MT"/>
                </a:rPr>
                <a:t>I know everything you do!</a:t>
              </a:r>
            </a:p>
          </p:txBody>
        </p:sp>
        <p:cxnSp>
          <p:nvCxnSpPr>
            <p:cNvPr id="40" name="Straight Connector 39"/>
            <p:cNvCxnSpPr/>
            <p:nvPr/>
          </p:nvCxnSpPr>
          <p:spPr>
            <a:xfrm>
              <a:off x="2026795" y="3003122"/>
              <a:ext cx="0" cy="454620"/>
            </a:xfrm>
            <a:prstGeom prst="line">
              <a:avLst/>
            </a:prstGeom>
            <a:ln w="9525" cmpd="sng"/>
          </p:spPr>
          <p:style>
            <a:lnRef idx="2">
              <a:schemeClr val="dk1"/>
            </a:lnRef>
            <a:fillRef idx="0">
              <a:schemeClr val="dk1"/>
            </a:fillRef>
            <a:effectRef idx="1">
              <a:schemeClr val="dk1"/>
            </a:effectRef>
            <a:fontRef idx="minor">
              <a:schemeClr val="tx1"/>
            </a:fontRef>
          </p:style>
        </p:cxnSp>
        <p:sp>
          <p:nvSpPr>
            <p:cNvPr id="43" name="Rectangle 42"/>
            <p:cNvSpPr/>
            <p:nvPr/>
          </p:nvSpPr>
          <p:spPr>
            <a:xfrm>
              <a:off x="1345988" y="2650381"/>
              <a:ext cx="680807" cy="1408837"/>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44" name="Rectangle 43"/>
            <p:cNvSpPr/>
            <p:nvPr/>
          </p:nvSpPr>
          <p:spPr>
            <a:xfrm>
              <a:off x="2265767" y="2955171"/>
              <a:ext cx="680807" cy="109113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cxnSp>
          <p:nvCxnSpPr>
            <p:cNvPr id="45" name="Straight Connector 44"/>
            <p:cNvCxnSpPr/>
            <p:nvPr/>
          </p:nvCxnSpPr>
          <p:spPr>
            <a:xfrm>
              <a:off x="411277" y="4059218"/>
              <a:ext cx="3326136" cy="13439"/>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sp>
          <p:nvSpPr>
            <p:cNvPr id="51" name="Rectangle 50"/>
            <p:cNvSpPr/>
            <p:nvPr/>
          </p:nvSpPr>
          <p:spPr>
            <a:xfrm>
              <a:off x="2151941" y="1505822"/>
              <a:ext cx="1585471" cy="646331"/>
            </a:xfrm>
            <a:prstGeom prst="rect">
              <a:avLst/>
            </a:prstGeom>
          </p:spPr>
          <p:txBody>
            <a:bodyPr wrap="square">
              <a:spAutoFit/>
            </a:bodyPr>
            <a:lstStyle/>
            <a:p>
              <a:pPr algn="ctr"/>
              <a:r>
                <a:rPr lang="en-US" b="1" dirty="0">
                  <a:solidFill>
                    <a:schemeClr val="bg1"/>
                  </a:solidFill>
                  <a:latin typeface="+mj-lt"/>
                  <a:cs typeface="News Gothic MT"/>
                </a:rPr>
                <a:t>You have nothing left to teach me</a:t>
              </a:r>
            </a:p>
          </p:txBody>
        </p:sp>
      </p:grpSp>
      <p:grpSp>
        <p:nvGrpSpPr>
          <p:cNvPr id="69" name="Group 68"/>
          <p:cNvGrpSpPr/>
          <p:nvPr/>
        </p:nvGrpSpPr>
        <p:grpSpPr>
          <a:xfrm>
            <a:off x="6152702" y="1026457"/>
            <a:ext cx="5913844" cy="4941948"/>
            <a:chOff x="5136665" y="-404569"/>
            <a:chExt cx="4435383" cy="4941948"/>
          </a:xfrm>
        </p:grpSpPr>
        <p:sp>
          <p:nvSpPr>
            <p:cNvPr id="57" name="Rectangle 56"/>
            <p:cNvSpPr/>
            <p:nvPr/>
          </p:nvSpPr>
          <p:spPr>
            <a:xfrm>
              <a:off x="7780368" y="2272249"/>
              <a:ext cx="228907" cy="27240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67" name="Rounded Rectangular Callout 66"/>
            <p:cNvSpPr/>
            <p:nvPr/>
          </p:nvSpPr>
          <p:spPr>
            <a:xfrm>
              <a:off x="7801994" y="591914"/>
              <a:ext cx="1770054" cy="1488783"/>
            </a:xfrm>
            <a:prstGeom prst="wedgeRoundRectCallout">
              <a:avLst>
                <a:gd name="adj1" fmla="val -49462"/>
                <a:gd name="adj2" fmla="val 78831"/>
                <a:gd name="adj3" fmla="val 16667"/>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solidFill>
                  <a:schemeClr val="tx1"/>
                </a:solidFill>
                <a:latin typeface="+mj-lt"/>
              </a:endParaRPr>
            </a:p>
          </p:txBody>
        </p:sp>
        <p:sp>
          <p:nvSpPr>
            <p:cNvPr id="58" name="Rounded Rectangular Callout 57"/>
            <p:cNvSpPr/>
            <p:nvPr/>
          </p:nvSpPr>
          <p:spPr>
            <a:xfrm>
              <a:off x="6163721" y="-404569"/>
              <a:ext cx="1770054" cy="1096837"/>
            </a:xfrm>
            <a:prstGeom prst="wedgeRoundRectCallout">
              <a:avLst>
                <a:gd name="adj1" fmla="val -35368"/>
                <a:gd name="adj2" fmla="val 77797"/>
                <a:gd name="adj3" fmla="val 16667"/>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latin typeface="+mj-lt"/>
              </a:endParaRPr>
            </a:p>
          </p:txBody>
        </p:sp>
        <p:sp>
          <p:nvSpPr>
            <p:cNvPr id="47" name="Rectangle 46"/>
            <p:cNvSpPr/>
            <p:nvPr/>
          </p:nvSpPr>
          <p:spPr>
            <a:xfrm>
              <a:off x="5136665" y="3952604"/>
              <a:ext cx="3550356" cy="584775"/>
            </a:xfrm>
            <a:prstGeom prst="rect">
              <a:avLst/>
            </a:prstGeom>
          </p:spPr>
          <p:txBody>
            <a:bodyPr wrap="square">
              <a:spAutoFit/>
            </a:bodyPr>
            <a:lstStyle/>
            <a:p>
              <a:pPr algn="ctr"/>
              <a:r>
                <a:rPr lang="en-US" sz="3200" b="1" dirty="0">
                  <a:latin typeface="+mj-lt"/>
                  <a:cs typeface="News Gothic MT"/>
                </a:rPr>
                <a:t>Reality</a:t>
              </a:r>
            </a:p>
          </p:txBody>
        </p:sp>
        <p:sp>
          <p:nvSpPr>
            <p:cNvPr id="48" name="Rectangle 47"/>
            <p:cNvSpPr/>
            <p:nvPr/>
          </p:nvSpPr>
          <p:spPr>
            <a:xfrm>
              <a:off x="6013560" y="-177104"/>
              <a:ext cx="2055479" cy="646331"/>
            </a:xfrm>
            <a:prstGeom prst="rect">
              <a:avLst/>
            </a:prstGeom>
          </p:spPr>
          <p:txBody>
            <a:bodyPr wrap="square">
              <a:spAutoFit/>
            </a:bodyPr>
            <a:lstStyle/>
            <a:p>
              <a:pPr algn="ctr"/>
              <a:r>
                <a:rPr lang="en-US" b="1" dirty="0">
                  <a:solidFill>
                    <a:schemeClr val="bg1"/>
                  </a:solidFill>
                  <a:latin typeface="+mj-lt"/>
                  <a:cs typeface="News Gothic MT"/>
                </a:rPr>
                <a:t>I know more than you do!</a:t>
              </a:r>
            </a:p>
          </p:txBody>
        </p:sp>
        <p:sp>
          <p:nvSpPr>
            <p:cNvPr id="49" name="Rectangle 48"/>
            <p:cNvSpPr/>
            <p:nvPr/>
          </p:nvSpPr>
          <p:spPr>
            <a:xfrm>
              <a:off x="6312794" y="1767683"/>
              <a:ext cx="424498" cy="413983"/>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cxnSp>
          <p:nvCxnSpPr>
            <p:cNvPr id="50" name="Straight Connector 49"/>
            <p:cNvCxnSpPr/>
            <p:nvPr/>
          </p:nvCxnSpPr>
          <p:spPr>
            <a:xfrm>
              <a:off x="5296325" y="4016221"/>
              <a:ext cx="3326136" cy="13439"/>
            </a:xfrm>
            <a:prstGeom prst="line">
              <a:avLst/>
            </a:prstGeom>
            <a:ln w="28575" cmpd="sng">
              <a:solidFill>
                <a:schemeClr val="tx1">
                  <a:lumMod val="65000"/>
                  <a:lumOff val="35000"/>
                </a:schemeClr>
              </a:solidFill>
            </a:ln>
          </p:spPr>
          <p:style>
            <a:lnRef idx="3">
              <a:schemeClr val="accent1"/>
            </a:lnRef>
            <a:fillRef idx="0">
              <a:schemeClr val="accent1"/>
            </a:fillRef>
            <a:effectRef idx="2">
              <a:schemeClr val="accent1"/>
            </a:effectRef>
            <a:fontRef idx="minor">
              <a:schemeClr val="tx1"/>
            </a:fontRef>
          </p:style>
        </p:cxnSp>
        <p:sp>
          <p:nvSpPr>
            <p:cNvPr id="54" name="Rectangle 53"/>
            <p:cNvSpPr/>
            <p:nvPr/>
          </p:nvSpPr>
          <p:spPr>
            <a:xfrm>
              <a:off x="6306183" y="2500654"/>
              <a:ext cx="497160" cy="4848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55" name="Rectangle 54"/>
            <p:cNvSpPr/>
            <p:nvPr/>
          </p:nvSpPr>
          <p:spPr>
            <a:xfrm>
              <a:off x="6946416" y="1173275"/>
              <a:ext cx="609507" cy="594407"/>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56" name="Rectangle 55"/>
            <p:cNvSpPr/>
            <p:nvPr/>
          </p:nvSpPr>
          <p:spPr>
            <a:xfrm>
              <a:off x="7283208" y="2771621"/>
              <a:ext cx="497160" cy="484845"/>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latin typeface="+mj-lt"/>
              </a:endParaRPr>
            </a:p>
          </p:txBody>
        </p:sp>
        <p:sp>
          <p:nvSpPr>
            <p:cNvPr id="59" name="Rectangle 58"/>
            <p:cNvSpPr/>
            <p:nvPr/>
          </p:nvSpPr>
          <p:spPr>
            <a:xfrm>
              <a:off x="5904003" y="2181665"/>
              <a:ext cx="592437" cy="58995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0" name="Rectangle 59"/>
            <p:cNvSpPr/>
            <p:nvPr/>
          </p:nvSpPr>
          <p:spPr>
            <a:xfrm>
              <a:off x="6577893" y="2791842"/>
              <a:ext cx="705315" cy="70236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1" name="Rectangle 60"/>
            <p:cNvSpPr/>
            <p:nvPr/>
          </p:nvSpPr>
          <p:spPr>
            <a:xfrm>
              <a:off x="5822088" y="1119070"/>
              <a:ext cx="755802" cy="75263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2" name="Rectangle 61"/>
            <p:cNvSpPr/>
            <p:nvPr/>
          </p:nvSpPr>
          <p:spPr>
            <a:xfrm>
              <a:off x="7506057" y="2474878"/>
              <a:ext cx="349307" cy="3478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3" name="Rectangle 62"/>
            <p:cNvSpPr/>
            <p:nvPr/>
          </p:nvSpPr>
          <p:spPr>
            <a:xfrm>
              <a:off x="7996606" y="3457742"/>
              <a:ext cx="349307" cy="3478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4" name="Rectangle 63"/>
            <p:cNvSpPr/>
            <p:nvPr/>
          </p:nvSpPr>
          <p:spPr>
            <a:xfrm>
              <a:off x="5554697" y="3057340"/>
              <a:ext cx="349307" cy="347842"/>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5" name="Rectangle 64"/>
            <p:cNvSpPr/>
            <p:nvPr/>
          </p:nvSpPr>
          <p:spPr>
            <a:xfrm>
              <a:off x="7555920" y="1871705"/>
              <a:ext cx="224445" cy="243819"/>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mj-lt"/>
              </a:endParaRPr>
            </a:p>
          </p:txBody>
        </p:sp>
        <p:sp>
          <p:nvSpPr>
            <p:cNvPr id="66" name="Rectangle 65"/>
            <p:cNvSpPr/>
            <p:nvPr/>
          </p:nvSpPr>
          <p:spPr>
            <a:xfrm>
              <a:off x="7737691" y="778167"/>
              <a:ext cx="1834357" cy="923330"/>
            </a:xfrm>
            <a:prstGeom prst="rect">
              <a:avLst/>
            </a:prstGeom>
          </p:spPr>
          <p:txBody>
            <a:bodyPr wrap="square">
              <a:spAutoFit/>
            </a:bodyPr>
            <a:lstStyle/>
            <a:p>
              <a:pPr algn="ctr"/>
              <a:r>
                <a:rPr lang="en-US" b="1" dirty="0">
                  <a:solidFill>
                    <a:schemeClr val="bg1"/>
                  </a:solidFill>
                  <a:latin typeface="+mj-lt"/>
                  <a:cs typeface="News Gothic MT"/>
                </a:rPr>
                <a:t>There is still so much </a:t>
              </a:r>
              <a:r>
                <a:rPr lang="en-US" b="1" u="sng" dirty="0">
                  <a:solidFill>
                    <a:schemeClr val="bg1"/>
                  </a:solidFill>
                  <a:latin typeface="+mj-lt"/>
                  <a:cs typeface="News Gothic MT"/>
                </a:rPr>
                <a:t>more</a:t>
              </a:r>
              <a:r>
                <a:rPr lang="en-US" b="1" dirty="0">
                  <a:solidFill>
                    <a:schemeClr val="bg1"/>
                  </a:solidFill>
                  <a:latin typeface="+mj-lt"/>
                  <a:cs typeface="News Gothic MT"/>
                </a:rPr>
                <a:t> I can learn from you</a:t>
              </a:r>
            </a:p>
          </p:txBody>
        </p:sp>
      </p:grpSp>
      <p:sp>
        <p:nvSpPr>
          <p:cNvPr id="2" name="TextBox 1"/>
          <p:cNvSpPr txBox="1"/>
          <p:nvPr/>
        </p:nvSpPr>
        <p:spPr>
          <a:xfrm>
            <a:off x="737098" y="338276"/>
            <a:ext cx="5088252" cy="1569660"/>
          </a:xfrm>
          <a:prstGeom prst="rect">
            <a:avLst/>
          </a:prstGeom>
          <a:noFill/>
        </p:spPr>
        <p:txBody>
          <a:bodyPr wrap="none" rtlCol="0">
            <a:spAutoFit/>
          </a:bodyPr>
          <a:lstStyle/>
          <a:p>
            <a:r>
              <a:rPr lang="en-US" sz="9600" dirty="0">
                <a:solidFill>
                  <a:schemeClr val="accent6"/>
                </a:solidFill>
                <a:latin typeface="KG No Matter What" panose="02000507000000020003" pitchFamily="2" charset="77"/>
                <a:cs typeface="KG Manhattan Script"/>
              </a:rPr>
              <a:t>Learning</a:t>
            </a:r>
          </a:p>
        </p:txBody>
      </p:sp>
    </p:spTree>
    <p:extLst>
      <p:ext uri="{BB962C8B-B14F-4D97-AF65-F5344CB8AC3E}">
        <p14:creationId xmlns:p14="http://schemas.microsoft.com/office/powerpoint/2010/main" val="28791596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Things Can Look Different from Different Perspectives</a:t>
            </a:r>
          </a:p>
        </p:txBody>
      </p:sp>
      <p:pic>
        <p:nvPicPr>
          <p:cNvPr id="3" name="Picture 2" descr="bNnj0aV.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6263" y="1747045"/>
            <a:ext cx="5956103" cy="4514683"/>
          </a:xfrm>
          <a:prstGeom prst="rect">
            <a:avLst/>
          </a:prstGeom>
        </p:spPr>
      </p:pic>
    </p:spTree>
    <p:extLst>
      <p:ext uri="{BB962C8B-B14F-4D97-AF65-F5344CB8AC3E}">
        <p14:creationId xmlns:p14="http://schemas.microsoft.com/office/powerpoint/2010/main" val="38735396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ADJUSTEDNONRAW_thumb_3a17.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61435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7255" y="1618629"/>
            <a:ext cx="10917019" cy="3703834"/>
          </a:xfrm>
          <a:prstGeom prst="rect">
            <a:avLst/>
          </a:prstGeom>
          <a:noFill/>
        </p:spPr>
        <p:txBody>
          <a:bodyPr wrap="square" rtlCol="0">
            <a:spAutoFit/>
          </a:bodyPr>
          <a:lstStyle/>
          <a:p>
            <a:pPr algn="ctr"/>
            <a:r>
              <a:rPr lang="en-US" sz="5867" b="1" dirty="0"/>
              <a:t>Lesson 1. </a:t>
            </a:r>
            <a:r>
              <a:rPr lang="en-US" sz="5867" dirty="0"/>
              <a:t>Testing is not using the system. You need to be more driven to information and understanding. More </a:t>
            </a:r>
            <a:r>
              <a:rPr lang="en-US" sz="5867" dirty="0">
                <a:solidFill>
                  <a:srgbClr val="4F81BD"/>
                </a:solidFill>
              </a:rPr>
              <a:t>intentional</a:t>
            </a:r>
            <a:r>
              <a:rPr lang="en-US" sz="5867" dirty="0"/>
              <a:t>. </a:t>
            </a:r>
          </a:p>
        </p:txBody>
      </p:sp>
    </p:spTree>
    <p:extLst>
      <p:ext uri="{BB962C8B-B14F-4D97-AF65-F5344CB8AC3E}">
        <p14:creationId xmlns:p14="http://schemas.microsoft.com/office/powerpoint/2010/main" val="1286816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77333" y="617570"/>
            <a:ext cx="10877176" cy="5509585"/>
          </a:xfrm>
          <a:prstGeom prst="rect">
            <a:avLst/>
          </a:prstGeom>
          <a:noFill/>
        </p:spPr>
        <p:txBody>
          <a:bodyPr wrap="square" rtlCol="0">
            <a:spAutoFit/>
          </a:bodyPr>
          <a:lstStyle/>
          <a:p>
            <a:pPr algn="ctr"/>
            <a:r>
              <a:rPr lang="en-US" sz="5867" b="1" dirty="0"/>
              <a:t>Lesson</a:t>
            </a:r>
            <a:r>
              <a:rPr lang="en-US" sz="5867" dirty="0"/>
              <a:t> </a:t>
            </a:r>
            <a:r>
              <a:rPr lang="en-US" sz="5867" b="1" dirty="0"/>
              <a:t>2</a:t>
            </a:r>
            <a:r>
              <a:rPr lang="en-US" sz="5867" dirty="0"/>
              <a:t>. Intent is not enough. </a:t>
            </a:r>
            <a:r>
              <a:rPr lang="en-US" sz="5867" dirty="0">
                <a:solidFill>
                  <a:srgbClr val="4F81BD"/>
                </a:solidFill>
              </a:rPr>
              <a:t>Serendipity</a:t>
            </a:r>
            <a:r>
              <a:rPr lang="en-US" sz="5867" dirty="0"/>
              <a:t> happens through elements of play and making unplanned connections. Awareness of what you know and how you know it becomes essential.</a:t>
            </a:r>
          </a:p>
        </p:txBody>
      </p:sp>
    </p:spTree>
    <p:extLst>
      <p:ext uri="{BB962C8B-B14F-4D97-AF65-F5344CB8AC3E}">
        <p14:creationId xmlns:p14="http://schemas.microsoft.com/office/powerpoint/2010/main" val="1066357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7022" y="612589"/>
            <a:ext cx="10757647" cy="5509585"/>
          </a:xfrm>
          <a:prstGeom prst="rect">
            <a:avLst/>
          </a:prstGeom>
          <a:noFill/>
        </p:spPr>
        <p:txBody>
          <a:bodyPr wrap="square" rtlCol="0">
            <a:spAutoFit/>
          </a:bodyPr>
          <a:lstStyle/>
          <a:p>
            <a:pPr algn="ctr"/>
            <a:r>
              <a:rPr lang="en-US" sz="5867" b="1" dirty="0"/>
              <a:t>Lesson 3</a:t>
            </a:r>
            <a:r>
              <a:rPr lang="en-US" sz="5867" dirty="0"/>
              <a:t>. You are in control. When system gives you a hard constraint, there are still ways you can work through that constraint. If you can simplify or isolate, do that. </a:t>
            </a:r>
            <a:r>
              <a:rPr lang="en-US" sz="5867" dirty="0">
                <a:solidFill>
                  <a:srgbClr val="4F81BD"/>
                </a:solidFill>
              </a:rPr>
              <a:t>Complex can happen later</a:t>
            </a:r>
            <a:r>
              <a:rPr lang="en-US" sz="5867" dirty="0"/>
              <a:t>.</a:t>
            </a:r>
          </a:p>
        </p:txBody>
      </p:sp>
    </p:spTree>
    <p:extLst>
      <p:ext uri="{BB962C8B-B14F-4D97-AF65-F5344CB8AC3E}">
        <p14:creationId xmlns:p14="http://schemas.microsoft.com/office/powerpoint/2010/main" val="29925282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97256" y="906434"/>
            <a:ext cx="10996705" cy="4606710"/>
          </a:xfrm>
          <a:prstGeom prst="rect">
            <a:avLst/>
          </a:prstGeom>
          <a:noFill/>
        </p:spPr>
        <p:txBody>
          <a:bodyPr wrap="square" rtlCol="0">
            <a:spAutoFit/>
          </a:bodyPr>
          <a:lstStyle/>
          <a:p>
            <a:pPr algn="ctr"/>
            <a:r>
              <a:rPr lang="en-US" sz="5867" b="1" dirty="0"/>
              <a:t>Lesson 4</a:t>
            </a:r>
            <a:r>
              <a:rPr lang="en-US" sz="5867" dirty="0"/>
              <a:t>. Testability. When something is hard to do, remember there’s a developer somewhere who needs to share the pain to </a:t>
            </a:r>
            <a:r>
              <a:rPr lang="en-US" sz="5867" dirty="0">
                <a:solidFill>
                  <a:srgbClr val="4F81BD"/>
                </a:solidFill>
              </a:rPr>
              <a:t>build smarter next time.</a:t>
            </a:r>
          </a:p>
        </p:txBody>
      </p:sp>
    </p:spTree>
    <p:extLst>
      <p:ext uri="{BB962C8B-B14F-4D97-AF65-F5344CB8AC3E}">
        <p14:creationId xmlns:p14="http://schemas.microsoft.com/office/powerpoint/2010/main" val="5381853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93726" y="1598708"/>
            <a:ext cx="9104157" cy="3703834"/>
          </a:xfrm>
          <a:prstGeom prst="rect">
            <a:avLst/>
          </a:prstGeom>
          <a:noFill/>
        </p:spPr>
        <p:txBody>
          <a:bodyPr wrap="square" rtlCol="0">
            <a:spAutoFit/>
          </a:bodyPr>
          <a:lstStyle/>
          <a:p>
            <a:pPr algn="ctr"/>
            <a:r>
              <a:rPr lang="en-US" sz="5867" b="1" dirty="0"/>
              <a:t>Lesson 5</a:t>
            </a:r>
            <a:r>
              <a:rPr lang="en-US" sz="5867" dirty="0"/>
              <a:t>. You got tools. Find them. You </a:t>
            </a:r>
            <a:r>
              <a:rPr lang="en-US" sz="5867" dirty="0">
                <a:solidFill>
                  <a:srgbClr val="4F81BD"/>
                </a:solidFill>
              </a:rPr>
              <a:t>pull in what you need</a:t>
            </a:r>
            <a:r>
              <a:rPr lang="en-US" sz="5867" dirty="0"/>
              <a:t>, not rely on just what you’re given.</a:t>
            </a:r>
          </a:p>
        </p:txBody>
      </p:sp>
    </p:spTree>
    <p:extLst>
      <p:ext uri="{BB962C8B-B14F-4D97-AF65-F5344CB8AC3E}">
        <p14:creationId xmlns:p14="http://schemas.microsoft.com/office/powerpoint/2010/main" val="1372551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56630" y="1085727"/>
            <a:ext cx="10857255" cy="4606710"/>
          </a:xfrm>
          <a:prstGeom prst="rect">
            <a:avLst/>
          </a:prstGeom>
          <a:noFill/>
        </p:spPr>
        <p:txBody>
          <a:bodyPr wrap="square" rtlCol="0">
            <a:spAutoFit/>
          </a:bodyPr>
          <a:lstStyle/>
          <a:p>
            <a:pPr algn="ctr"/>
            <a:r>
              <a:rPr lang="en-US" sz="5867" b="1" dirty="0"/>
              <a:t>Lesson 6</a:t>
            </a:r>
            <a:r>
              <a:rPr lang="en-US" sz="5867" dirty="0"/>
              <a:t>. Yes, that automation of permutations integrated with vocabulary would come in handy. What you can’t find but want, </a:t>
            </a:r>
            <a:r>
              <a:rPr lang="en-US" sz="5867" dirty="0">
                <a:solidFill>
                  <a:srgbClr val="4F81BD"/>
                </a:solidFill>
              </a:rPr>
              <a:t>you can build</a:t>
            </a:r>
            <a:r>
              <a:rPr lang="en-US" sz="5867" dirty="0"/>
              <a:t>.</a:t>
            </a:r>
          </a:p>
        </p:txBody>
      </p:sp>
    </p:spTree>
    <p:extLst>
      <p:ext uri="{BB962C8B-B14F-4D97-AF65-F5344CB8AC3E}">
        <p14:creationId xmlns:p14="http://schemas.microsoft.com/office/powerpoint/2010/main" val="15486957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17176" y="557806"/>
            <a:ext cx="10936941" cy="5509585"/>
          </a:xfrm>
          <a:prstGeom prst="rect">
            <a:avLst/>
          </a:prstGeom>
          <a:noFill/>
        </p:spPr>
        <p:txBody>
          <a:bodyPr wrap="square" rtlCol="0">
            <a:spAutoFit/>
          </a:bodyPr>
          <a:lstStyle/>
          <a:p>
            <a:pPr algn="ctr"/>
            <a:r>
              <a:rPr lang="en-US" sz="5867" b="1" dirty="0"/>
              <a:t>Lesson 7</a:t>
            </a:r>
            <a:r>
              <a:rPr lang="en-US" sz="5867" dirty="0"/>
              <a:t>. It really does not calculate scores right. But does that matter - what is quality for this game? What creates </a:t>
            </a:r>
            <a:r>
              <a:rPr lang="en-US" sz="5867" dirty="0">
                <a:solidFill>
                  <a:srgbClr val="4F81BD"/>
                </a:solidFill>
              </a:rPr>
              <a:t>emotions relevant enough to impact user’s behavior</a:t>
            </a:r>
            <a:r>
              <a:rPr lang="en-US" sz="5867" dirty="0"/>
              <a:t>?</a:t>
            </a:r>
          </a:p>
        </p:txBody>
      </p:sp>
    </p:spTree>
    <p:extLst>
      <p:ext uri="{BB962C8B-B14F-4D97-AF65-F5344CB8AC3E}">
        <p14:creationId xmlns:p14="http://schemas.microsoft.com/office/powerpoint/2010/main" val="495581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931" y="5626480"/>
            <a:ext cx="10552140" cy="369332"/>
          </a:xfrm>
          <a:prstGeom prst="rect">
            <a:avLst/>
          </a:prstGeom>
        </p:spPr>
        <p:txBody>
          <a:bodyPr wrap="square">
            <a:spAutoFit/>
          </a:bodyPr>
          <a:lstStyle/>
          <a:p>
            <a:r>
              <a:rPr lang="en-US" dirty="0"/>
              <a:t>http://visible-</a:t>
            </a:r>
            <a:r>
              <a:rPr lang="en-US" dirty="0" err="1"/>
              <a:t>quality.blogspot.fi</a:t>
            </a:r>
            <a:r>
              <a:rPr lang="en-US" dirty="0"/>
              <a:t>/2017/03/from-appreciation-of-shallow-</a:t>
            </a:r>
            <a:r>
              <a:rPr lang="en-US" dirty="0" err="1"/>
              <a:t>testing.html</a:t>
            </a:r>
            <a:endParaRPr lang="en-US" dirty="0"/>
          </a:p>
        </p:txBody>
      </p:sp>
      <p:sp>
        <p:nvSpPr>
          <p:cNvPr id="3" name="Rectangle 2"/>
          <p:cNvSpPr/>
          <p:nvPr/>
        </p:nvSpPr>
        <p:spPr>
          <a:xfrm>
            <a:off x="659509" y="166188"/>
            <a:ext cx="11259222" cy="5509585"/>
          </a:xfrm>
          <a:prstGeom prst="rect">
            <a:avLst/>
          </a:prstGeom>
        </p:spPr>
        <p:txBody>
          <a:bodyPr wrap="square">
            <a:spAutoFit/>
          </a:bodyPr>
          <a:lstStyle/>
          <a:p>
            <a:r>
              <a:rPr lang="en-US" sz="5867" dirty="0">
                <a:latin typeface="+mn-lt"/>
                <a:cs typeface="KG Manhattan Script"/>
              </a:rPr>
              <a:t>She's like "I want to exploratory test your ApprovalTests" and I'm like "Yeah, go for it", cause it's all written test first and its code I'm very proud of.  And </a:t>
            </a:r>
            <a:r>
              <a:rPr lang="en-US" sz="5867" dirty="0">
                <a:solidFill>
                  <a:schemeClr val="accent1"/>
                </a:solidFill>
                <a:latin typeface="+mn-lt"/>
                <a:cs typeface="KG Manhattan Script"/>
              </a:rPr>
              <a:t>she destroyed it in like an hour and a half</a:t>
            </a:r>
            <a:r>
              <a:rPr lang="en-US" sz="5867" b="1" dirty="0">
                <a:latin typeface="+mn-lt"/>
                <a:cs typeface="KG Manhattan Script"/>
              </a:rPr>
              <a:t>.</a:t>
            </a:r>
            <a:endParaRPr lang="en-US" sz="5333" dirty="0">
              <a:latin typeface="+mn-lt"/>
              <a:cs typeface="KG Manhattan Script"/>
            </a:endParaRPr>
          </a:p>
        </p:txBody>
      </p:sp>
    </p:spTree>
    <p:extLst>
      <p:ext uri="{BB962C8B-B14F-4D97-AF65-F5344CB8AC3E}">
        <p14:creationId xmlns:p14="http://schemas.microsoft.com/office/powerpoint/2010/main" val="107476725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19019" y="1658735"/>
            <a:ext cx="9197472" cy="3170099"/>
          </a:xfrm>
          <a:prstGeom prst="rect">
            <a:avLst/>
          </a:prstGeom>
          <a:noFill/>
        </p:spPr>
        <p:txBody>
          <a:bodyPr wrap="square" rtlCol="0">
            <a:spAutoFit/>
          </a:bodyPr>
          <a:lstStyle/>
          <a:p>
            <a:pPr algn="ctr"/>
            <a:r>
              <a:rPr lang="en-US" sz="10000" dirty="0">
                <a:solidFill>
                  <a:srgbClr val="C0504D"/>
                </a:solidFill>
                <a:latin typeface="KG No Matter What" panose="02000507000000020003" pitchFamily="2" charset="77"/>
                <a:cs typeface="KG Manhattan Script"/>
              </a:rPr>
              <a:t>Serendipity</a:t>
            </a:r>
            <a:r>
              <a:rPr lang="en-US" sz="10000" dirty="0">
                <a:latin typeface="KG No Matter What" panose="02000507000000020003" pitchFamily="2" charset="77"/>
                <a:cs typeface="KG Manhattan Script"/>
              </a:rPr>
              <a:t> and </a:t>
            </a:r>
            <a:r>
              <a:rPr lang="en-US" sz="10000" dirty="0">
                <a:solidFill>
                  <a:schemeClr val="accent3"/>
                </a:solidFill>
                <a:latin typeface="KG No Matter What" panose="02000507000000020003" pitchFamily="2" charset="77"/>
                <a:cs typeface="KG Manhattan Script"/>
              </a:rPr>
              <a:t>Perseverance</a:t>
            </a:r>
          </a:p>
        </p:txBody>
      </p:sp>
    </p:spTree>
    <p:extLst>
      <p:ext uri="{BB962C8B-B14F-4D97-AF65-F5344CB8AC3E}">
        <p14:creationId xmlns:p14="http://schemas.microsoft.com/office/powerpoint/2010/main" val="10390905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76421" y="1799191"/>
            <a:ext cx="9981755" cy="3211200"/>
          </a:xfrm>
          <a:prstGeom prst="rect">
            <a:avLst/>
          </a:prstGeom>
          <a:noFill/>
        </p:spPr>
        <p:txBody>
          <a:bodyPr wrap="square" rtlCol="0">
            <a:spAutoFit/>
          </a:bodyPr>
          <a:lstStyle/>
          <a:p>
            <a:pPr algn="ctr"/>
            <a:r>
              <a:rPr lang="en-US" sz="7200" dirty="0">
                <a:solidFill>
                  <a:schemeClr val="accent1"/>
                </a:solidFill>
                <a:latin typeface="+mn-lt"/>
                <a:cs typeface="KG Manhattan Script"/>
              </a:rPr>
              <a:t>The more I practice, the luckier I get </a:t>
            </a:r>
          </a:p>
          <a:p>
            <a:pPr algn="ctr"/>
            <a:r>
              <a:rPr lang="mr-IN" sz="5867" dirty="0">
                <a:latin typeface="+mn-lt"/>
              </a:rPr>
              <a:t>–</a:t>
            </a:r>
            <a:r>
              <a:rPr lang="en-US" sz="5867" dirty="0">
                <a:latin typeface="+mn-lt"/>
              </a:rPr>
              <a:t> Arnold Palmer</a:t>
            </a:r>
          </a:p>
        </p:txBody>
      </p:sp>
    </p:spTree>
    <p:extLst>
      <p:ext uri="{BB962C8B-B14F-4D97-AF65-F5344CB8AC3E}">
        <p14:creationId xmlns:p14="http://schemas.microsoft.com/office/powerpoint/2010/main" val="39491127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16000" y="1213714"/>
            <a:ext cx="10320421" cy="4319196"/>
          </a:xfrm>
          <a:prstGeom prst="rect">
            <a:avLst/>
          </a:prstGeom>
          <a:noFill/>
        </p:spPr>
        <p:txBody>
          <a:bodyPr wrap="square" rtlCol="0">
            <a:spAutoFit/>
          </a:bodyPr>
          <a:lstStyle/>
          <a:p>
            <a:pPr algn="ctr"/>
            <a:r>
              <a:rPr lang="en-US" sz="7200" dirty="0">
                <a:solidFill>
                  <a:schemeClr val="accent4"/>
                </a:solidFill>
                <a:latin typeface="+mn-lt"/>
                <a:cs typeface="KG Manhattan Script"/>
              </a:rPr>
              <a:t>It’s not that I’m so smart, I just stay with the problems longer.</a:t>
            </a:r>
            <a:br>
              <a:rPr lang="en-US" sz="5867" dirty="0">
                <a:latin typeface="+mn-lt"/>
              </a:rPr>
            </a:br>
            <a:r>
              <a:rPr lang="mr-IN" sz="5867" dirty="0">
                <a:latin typeface="+mn-lt"/>
              </a:rPr>
              <a:t>–</a:t>
            </a:r>
            <a:r>
              <a:rPr lang="en-US" sz="5867" dirty="0">
                <a:latin typeface="+mn-lt"/>
              </a:rPr>
              <a:t> Albert Einstein</a:t>
            </a:r>
          </a:p>
        </p:txBody>
      </p:sp>
    </p:spTree>
    <p:extLst>
      <p:ext uri="{BB962C8B-B14F-4D97-AF65-F5344CB8AC3E}">
        <p14:creationId xmlns:p14="http://schemas.microsoft.com/office/powerpoint/2010/main" val="2414169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55454" y="1214263"/>
            <a:ext cx="9696561" cy="2800767"/>
          </a:xfrm>
          <a:prstGeom prst="rect">
            <a:avLst/>
          </a:prstGeom>
          <a:noFill/>
        </p:spPr>
        <p:txBody>
          <a:bodyPr wrap="square" rtlCol="0">
            <a:spAutoFit/>
          </a:bodyPr>
          <a:lstStyle/>
          <a:p>
            <a:pPr algn="ctr"/>
            <a:r>
              <a:rPr lang="en-US" sz="8800" dirty="0">
                <a:latin typeface="KG Manhattan Script"/>
                <a:cs typeface="KG Manhattan Script"/>
              </a:rPr>
              <a:t>Deliberate Discovery Skills</a:t>
            </a:r>
          </a:p>
        </p:txBody>
      </p:sp>
      <p:sp>
        <p:nvSpPr>
          <p:cNvPr id="6" name="TextBox 5"/>
          <p:cNvSpPr txBox="1"/>
          <p:nvPr/>
        </p:nvSpPr>
        <p:spPr>
          <a:xfrm>
            <a:off x="4275511" y="3739045"/>
            <a:ext cx="1354858" cy="995209"/>
          </a:xfrm>
          <a:prstGeom prst="rect">
            <a:avLst/>
          </a:prstGeom>
          <a:noFill/>
        </p:spPr>
        <p:txBody>
          <a:bodyPr wrap="none" rtlCol="0">
            <a:spAutoFit/>
          </a:bodyPr>
          <a:lstStyle/>
          <a:p>
            <a:r>
              <a:rPr lang="en-US" sz="5867" dirty="0"/>
              <a:t>1 2 </a:t>
            </a:r>
          </a:p>
        </p:txBody>
      </p:sp>
      <p:sp>
        <p:nvSpPr>
          <p:cNvPr id="7" name="TextBox 6"/>
          <p:cNvSpPr txBox="1"/>
          <p:nvPr/>
        </p:nvSpPr>
        <p:spPr>
          <a:xfrm>
            <a:off x="6255372" y="3739045"/>
            <a:ext cx="1146468" cy="995209"/>
          </a:xfrm>
          <a:prstGeom prst="rect">
            <a:avLst/>
          </a:prstGeom>
          <a:noFill/>
        </p:spPr>
        <p:txBody>
          <a:bodyPr wrap="none" rtlCol="0">
            <a:spAutoFit/>
          </a:bodyPr>
          <a:lstStyle/>
          <a:p>
            <a:r>
              <a:rPr lang="en-US" sz="5867" dirty="0"/>
              <a:t>4 5</a:t>
            </a:r>
          </a:p>
        </p:txBody>
      </p:sp>
      <p:sp>
        <p:nvSpPr>
          <p:cNvPr id="8" name="TextBox 7"/>
          <p:cNvSpPr txBox="1"/>
          <p:nvPr/>
        </p:nvSpPr>
        <p:spPr>
          <a:xfrm>
            <a:off x="5593137" y="3730842"/>
            <a:ext cx="561372" cy="995209"/>
          </a:xfrm>
          <a:prstGeom prst="rect">
            <a:avLst/>
          </a:prstGeom>
          <a:noFill/>
        </p:spPr>
        <p:txBody>
          <a:bodyPr wrap="none" rtlCol="0">
            <a:spAutoFit/>
          </a:bodyPr>
          <a:lstStyle/>
          <a:p>
            <a:r>
              <a:rPr lang="en-US" sz="5867" dirty="0">
                <a:solidFill>
                  <a:schemeClr val="accent2"/>
                </a:solidFill>
              </a:rPr>
              <a:t>3</a:t>
            </a:r>
          </a:p>
        </p:txBody>
      </p:sp>
      <p:grpSp>
        <p:nvGrpSpPr>
          <p:cNvPr id="12" name="Group 11"/>
          <p:cNvGrpSpPr/>
          <p:nvPr/>
        </p:nvGrpSpPr>
        <p:grpSpPr>
          <a:xfrm>
            <a:off x="4259576" y="4668328"/>
            <a:ext cx="3126329" cy="995209"/>
            <a:chOff x="3194682" y="4668326"/>
            <a:chExt cx="2344747" cy="995209"/>
          </a:xfrm>
        </p:grpSpPr>
        <p:sp>
          <p:nvSpPr>
            <p:cNvPr id="9" name="TextBox 8"/>
            <p:cNvSpPr txBox="1"/>
            <p:nvPr/>
          </p:nvSpPr>
          <p:spPr>
            <a:xfrm>
              <a:off x="3194682" y="4668326"/>
              <a:ext cx="1016144" cy="995209"/>
            </a:xfrm>
            <a:prstGeom prst="rect">
              <a:avLst/>
            </a:prstGeom>
            <a:noFill/>
          </p:spPr>
          <p:txBody>
            <a:bodyPr wrap="none" rtlCol="0">
              <a:spAutoFit/>
            </a:bodyPr>
            <a:lstStyle/>
            <a:p>
              <a:r>
                <a:rPr lang="en-US" sz="5867" dirty="0"/>
                <a:t>1 2 </a:t>
              </a:r>
            </a:p>
          </p:txBody>
        </p:sp>
        <p:sp>
          <p:nvSpPr>
            <p:cNvPr id="10" name="TextBox 9"/>
            <p:cNvSpPr txBox="1"/>
            <p:nvPr/>
          </p:nvSpPr>
          <p:spPr>
            <a:xfrm>
              <a:off x="4679578" y="4668326"/>
              <a:ext cx="859851" cy="995209"/>
            </a:xfrm>
            <a:prstGeom prst="rect">
              <a:avLst/>
            </a:prstGeom>
            <a:noFill/>
          </p:spPr>
          <p:txBody>
            <a:bodyPr wrap="none" rtlCol="0">
              <a:spAutoFit/>
            </a:bodyPr>
            <a:lstStyle/>
            <a:p>
              <a:r>
                <a:rPr lang="en-US" sz="5867" dirty="0"/>
                <a:t>4 5</a:t>
              </a:r>
            </a:p>
          </p:txBody>
        </p:sp>
      </p:grpSp>
      <p:sp>
        <p:nvSpPr>
          <p:cNvPr id="11" name="TextBox 10"/>
          <p:cNvSpPr txBox="1"/>
          <p:nvPr/>
        </p:nvSpPr>
        <p:spPr>
          <a:xfrm>
            <a:off x="5696731" y="4630242"/>
            <a:ext cx="349776" cy="995209"/>
          </a:xfrm>
          <a:prstGeom prst="rect">
            <a:avLst/>
          </a:prstGeom>
          <a:noFill/>
        </p:spPr>
        <p:txBody>
          <a:bodyPr wrap="none" rtlCol="0">
            <a:spAutoFit/>
          </a:bodyPr>
          <a:lstStyle/>
          <a:p>
            <a:r>
              <a:rPr lang="en-US" sz="5867" dirty="0">
                <a:solidFill>
                  <a:schemeClr val="accent2"/>
                </a:solidFill>
              </a:rPr>
              <a:t>:</a:t>
            </a:r>
          </a:p>
        </p:txBody>
      </p:sp>
      <p:sp>
        <p:nvSpPr>
          <p:cNvPr id="13" name="TextBox 12"/>
          <p:cNvSpPr txBox="1"/>
          <p:nvPr/>
        </p:nvSpPr>
        <p:spPr>
          <a:xfrm>
            <a:off x="6062645" y="114157"/>
            <a:ext cx="4626908" cy="369332"/>
          </a:xfrm>
          <a:prstGeom prst="rect">
            <a:avLst/>
          </a:prstGeom>
          <a:noFill/>
        </p:spPr>
        <p:txBody>
          <a:bodyPr wrap="none" rtlCol="0">
            <a:spAutoFit/>
          </a:bodyPr>
          <a:lstStyle/>
          <a:p>
            <a:r>
              <a:rPr lang="en-US" dirty="0"/>
              <a:t>Phrase and illustration by Liz Keogh @</a:t>
            </a:r>
            <a:r>
              <a:rPr lang="en-US" dirty="0" err="1"/>
              <a:t>lunivore</a:t>
            </a:r>
            <a:r>
              <a:rPr lang="en-US" dirty="0"/>
              <a:t> </a:t>
            </a:r>
          </a:p>
        </p:txBody>
      </p:sp>
    </p:spTree>
    <p:extLst>
      <p:ext uri="{BB962C8B-B14F-4D97-AF65-F5344CB8AC3E}">
        <p14:creationId xmlns:p14="http://schemas.microsoft.com/office/powerpoint/2010/main" val="774843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2"/>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2773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40774" y="267217"/>
            <a:ext cx="9874807" cy="5509200"/>
          </a:xfrm>
          <a:prstGeom prst="rect">
            <a:avLst/>
          </a:prstGeom>
          <a:noFill/>
        </p:spPr>
        <p:txBody>
          <a:bodyPr wrap="square" rtlCol="0">
            <a:spAutoFit/>
          </a:bodyPr>
          <a:lstStyle/>
          <a:p>
            <a:pPr lvl="0" algn="ctr"/>
            <a:r>
              <a:rPr lang="en-GB" sz="8800" dirty="0"/>
              <a:t>Testers don’t break the code, they break your </a:t>
            </a:r>
            <a:r>
              <a:rPr lang="en-GB" sz="8800" b="1" dirty="0">
                <a:solidFill>
                  <a:schemeClr val="accent5"/>
                </a:solidFill>
              </a:rPr>
              <a:t>illusions</a:t>
            </a:r>
            <a:r>
              <a:rPr lang="en-GB" sz="8800" dirty="0">
                <a:solidFill>
                  <a:schemeClr val="accent5"/>
                </a:solidFill>
              </a:rPr>
              <a:t> </a:t>
            </a:r>
            <a:r>
              <a:rPr lang="en-GB" sz="8800" dirty="0"/>
              <a:t>about the code.</a:t>
            </a:r>
          </a:p>
        </p:txBody>
      </p:sp>
      <p:sp>
        <p:nvSpPr>
          <p:cNvPr id="2" name="Rectangle 1"/>
          <p:cNvSpPr/>
          <p:nvPr/>
        </p:nvSpPr>
        <p:spPr>
          <a:xfrm>
            <a:off x="4170880" y="5122562"/>
            <a:ext cx="2989280" cy="1323439"/>
          </a:xfrm>
          <a:prstGeom prst="rect">
            <a:avLst/>
          </a:prstGeom>
        </p:spPr>
        <p:txBody>
          <a:bodyPr wrap="none">
            <a:spAutoFit/>
          </a:bodyPr>
          <a:lstStyle/>
          <a:p>
            <a:r>
              <a:rPr lang="en-GB" dirty="0"/>
              <a:t>- Adapted from James Bach</a:t>
            </a:r>
            <a:r>
              <a:rPr lang="en-GB" sz="8000" dirty="0"/>
              <a:t> </a:t>
            </a:r>
            <a:endParaRPr lang="en-US" dirty="0"/>
          </a:p>
        </p:txBody>
      </p:sp>
    </p:spTree>
    <p:extLst>
      <p:ext uri="{BB962C8B-B14F-4D97-AF65-F5344CB8AC3E}">
        <p14:creationId xmlns:p14="http://schemas.microsoft.com/office/powerpoint/2010/main" val="702905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BAB4803-D461-EFEE-32EC-B6B0A175C941}"/>
              </a:ext>
            </a:extLst>
          </p:cNvPr>
          <p:cNvSpPr/>
          <p:nvPr/>
        </p:nvSpPr>
        <p:spPr>
          <a:xfrm>
            <a:off x="0" y="0"/>
            <a:ext cx="12192000" cy="614855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9" name="Right Arrow 28"/>
          <p:cNvSpPr/>
          <p:nvPr/>
        </p:nvSpPr>
        <p:spPr>
          <a:xfrm>
            <a:off x="3164819" y="3251753"/>
            <a:ext cx="1065013" cy="5408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p:cNvSpPr/>
          <p:nvPr/>
        </p:nvSpPr>
        <p:spPr>
          <a:xfrm>
            <a:off x="7482079" y="3251753"/>
            <a:ext cx="1065013" cy="54088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840312" y="2571743"/>
            <a:ext cx="1914333" cy="2109831"/>
          </a:xfrm>
          <a:prstGeom prst="ellipse">
            <a:avLst/>
          </a:prstGeom>
          <a:ln>
            <a:noFill/>
          </a:ln>
          <a:effectLst>
            <a:softEdge rad="112500"/>
          </a:effectLst>
        </p:spPr>
      </p:pic>
      <p:pic>
        <p:nvPicPr>
          <p:cNvPr id="12" name="Picture 11"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4742767" y="1884169"/>
            <a:ext cx="2671167" cy="2807457"/>
          </a:xfrm>
          <a:prstGeom prst="ellipse">
            <a:avLst/>
          </a:prstGeom>
          <a:ln>
            <a:noFill/>
          </a:ln>
          <a:effectLst>
            <a:softEdge rad="112500"/>
          </a:effectLst>
        </p:spPr>
      </p:pic>
      <p:pic>
        <p:nvPicPr>
          <p:cNvPr id="14" name="Picture 13"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8553342" y="1298875"/>
            <a:ext cx="3403580" cy="3674547"/>
          </a:xfrm>
          <a:prstGeom prst="ellipse">
            <a:avLst/>
          </a:prstGeom>
          <a:ln>
            <a:noFill/>
          </a:ln>
          <a:effectLst>
            <a:softEdge rad="112500"/>
          </a:effectLst>
        </p:spPr>
      </p:pic>
    </p:spTree>
    <p:extLst>
      <p:ext uri="{BB962C8B-B14F-4D97-AF65-F5344CB8AC3E}">
        <p14:creationId xmlns:p14="http://schemas.microsoft.com/office/powerpoint/2010/main" val="3735765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99867" y="858127"/>
            <a:ext cx="9821333" cy="2390334"/>
          </a:xfrm>
          <a:prstGeom prst="rect">
            <a:avLst/>
          </a:prstGeom>
          <a:noFill/>
        </p:spPr>
        <p:txBody>
          <a:bodyPr wrap="square" rtlCol="0">
            <a:spAutoFit/>
          </a:bodyPr>
          <a:lstStyle/>
          <a:p>
            <a:r>
              <a:rPr lang="en-US" sz="3733" dirty="0">
                <a:solidFill>
                  <a:schemeClr val="accent2"/>
                </a:solidFill>
              </a:rPr>
              <a:t>Code</a:t>
            </a:r>
            <a:r>
              <a:rPr lang="en-US" sz="3733" dirty="0"/>
              <a:t> doing what it’s supposed to.</a:t>
            </a:r>
          </a:p>
          <a:p>
            <a:endParaRPr lang="en-US" sz="1867" dirty="0"/>
          </a:p>
          <a:p>
            <a:r>
              <a:rPr lang="en-US" sz="3733" dirty="0">
                <a:solidFill>
                  <a:schemeClr val="accent2"/>
                </a:solidFill>
              </a:rPr>
              <a:t>Product </a:t>
            </a:r>
            <a:r>
              <a:rPr lang="en-US" sz="3733" dirty="0"/>
              <a:t>doing what it would need to.</a:t>
            </a:r>
          </a:p>
          <a:p>
            <a:endParaRPr lang="en-US" sz="1867" dirty="0"/>
          </a:p>
          <a:p>
            <a:r>
              <a:rPr lang="en-US" sz="3733" dirty="0">
                <a:solidFill>
                  <a:schemeClr val="accent2"/>
                </a:solidFill>
              </a:rPr>
              <a:t>Product </a:t>
            </a:r>
            <a:r>
              <a:rPr lang="en-US" sz="3733" dirty="0"/>
              <a:t>doing </a:t>
            </a:r>
            <a:r>
              <a:rPr lang="en-US" sz="3733" i="1" dirty="0"/>
              <a:t>only</a:t>
            </a:r>
            <a:r>
              <a:rPr lang="en-US" sz="3733" dirty="0"/>
              <a:t> what it is supposed to do.</a:t>
            </a:r>
          </a:p>
        </p:txBody>
      </p:sp>
      <p:sp>
        <p:nvSpPr>
          <p:cNvPr id="2" name="TextBox 1"/>
          <p:cNvSpPr txBox="1"/>
          <p:nvPr/>
        </p:nvSpPr>
        <p:spPr>
          <a:xfrm>
            <a:off x="418353" y="223498"/>
            <a:ext cx="10376559" cy="830997"/>
          </a:xfrm>
          <a:prstGeom prst="rect">
            <a:avLst/>
          </a:prstGeom>
          <a:noFill/>
        </p:spPr>
        <p:txBody>
          <a:bodyPr wrap="none" rtlCol="0">
            <a:spAutoFit/>
          </a:bodyPr>
          <a:lstStyle/>
          <a:p>
            <a:r>
              <a:rPr lang="en-US" sz="4800" dirty="0">
                <a:solidFill>
                  <a:schemeClr val="accent5"/>
                </a:solidFill>
                <a:latin typeface="KG No Matter What" panose="02000507000000020003" pitchFamily="2" charset="77"/>
                <a:cs typeface="KG Manhattan Script"/>
              </a:rPr>
              <a:t>Basic Illusions: Code Making a Product</a:t>
            </a:r>
          </a:p>
        </p:txBody>
      </p:sp>
      <p:sp>
        <p:nvSpPr>
          <p:cNvPr id="5" name="TextBox 4"/>
          <p:cNvSpPr txBox="1"/>
          <p:nvPr/>
        </p:nvSpPr>
        <p:spPr>
          <a:xfrm>
            <a:off x="1271192" y="3310549"/>
            <a:ext cx="10233892" cy="830997"/>
          </a:xfrm>
          <a:prstGeom prst="rect">
            <a:avLst/>
          </a:prstGeom>
          <a:noFill/>
        </p:spPr>
        <p:txBody>
          <a:bodyPr wrap="none" rtlCol="0">
            <a:spAutoFit/>
          </a:bodyPr>
          <a:lstStyle/>
          <a:p>
            <a:r>
              <a:rPr lang="en-US" sz="4800" dirty="0">
                <a:solidFill>
                  <a:schemeClr val="accent5"/>
                </a:solidFill>
                <a:latin typeface="KG No Matter What" panose="02000507000000020003" pitchFamily="2" charset="77"/>
                <a:cs typeface="KG Manhattan Script"/>
              </a:rPr>
              <a:t>Other Illusions: Ideas Leading to Code</a:t>
            </a:r>
          </a:p>
        </p:txBody>
      </p:sp>
      <p:sp>
        <p:nvSpPr>
          <p:cNvPr id="6" name="TextBox 5"/>
          <p:cNvSpPr txBox="1"/>
          <p:nvPr/>
        </p:nvSpPr>
        <p:spPr>
          <a:xfrm>
            <a:off x="1593729" y="3993316"/>
            <a:ext cx="10080313" cy="2390334"/>
          </a:xfrm>
          <a:prstGeom prst="rect">
            <a:avLst/>
          </a:prstGeom>
          <a:noFill/>
        </p:spPr>
        <p:txBody>
          <a:bodyPr wrap="square" rtlCol="0">
            <a:spAutoFit/>
          </a:bodyPr>
          <a:lstStyle/>
          <a:p>
            <a:r>
              <a:rPr lang="en-US" sz="3733" dirty="0">
                <a:solidFill>
                  <a:schemeClr val="accent2"/>
                </a:solidFill>
              </a:rPr>
              <a:t>Process </a:t>
            </a:r>
            <a:r>
              <a:rPr lang="en-US" sz="3733" dirty="0"/>
              <a:t>being able to deliver with a change in mind</a:t>
            </a:r>
          </a:p>
          <a:p>
            <a:endParaRPr lang="en-US" sz="1867" dirty="0"/>
          </a:p>
          <a:p>
            <a:r>
              <a:rPr lang="en-US" sz="3733" dirty="0">
                <a:solidFill>
                  <a:schemeClr val="accent2"/>
                </a:solidFill>
              </a:rPr>
              <a:t>People </a:t>
            </a:r>
            <a:r>
              <a:rPr lang="en-US" sz="3733" dirty="0"/>
              <a:t>having skills to deliver well.</a:t>
            </a:r>
          </a:p>
          <a:p>
            <a:endParaRPr lang="en-US" sz="1867" dirty="0"/>
          </a:p>
          <a:p>
            <a:r>
              <a:rPr lang="en-US" sz="3733" dirty="0">
                <a:solidFill>
                  <a:schemeClr val="accent2"/>
                </a:solidFill>
              </a:rPr>
              <a:t>Business model </a:t>
            </a:r>
            <a:r>
              <a:rPr lang="en-US" sz="3733" dirty="0"/>
              <a:t>driving the selection of right focus.</a:t>
            </a:r>
          </a:p>
        </p:txBody>
      </p:sp>
    </p:spTree>
    <p:extLst>
      <p:ext uri="{BB962C8B-B14F-4D97-AF65-F5344CB8AC3E}">
        <p14:creationId xmlns:p14="http://schemas.microsoft.com/office/powerpoint/2010/main" val="3995489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81288" y="1947070"/>
            <a:ext cx="3118354" cy="1446550"/>
          </a:xfrm>
          <a:prstGeom prst="rect">
            <a:avLst/>
          </a:prstGeom>
          <a:noFill/>
        </p:spPr>
        <p:txBody>
          <a:bodyPr wrap="none" rtlCol="0">
            <a:spAutoFit/>
          </a:bodyPr>
          <a:lstStyle/>
          <a:p>
            <a:r>
              <a:rPr lang="fi-FI" sz="8800" dirty="0">
                <a:solidFill>
                  <a:schemeClr val="accent1"/>
                </a:solidFill>
              </a:rPr>
              <a:t>How? </a:t>
            </a:r>
            <a:endParaRPr lang="en-US" sz="8800" dirty="0">
              <a:solidFill>
                <a:schemeClr val="accent1"/>
              </a:solidFill>
            </a:endParaRPr>
          </a:p>
        </p:txBody>
      </p:sp>
      <p:pic>
        <p:nvPicPr>
          <p:cNvPr id="4" name="Picture 3" descr="Screen Shot 2016-03-09 at 20.10.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903" y="3294125"/>
            <a:ext cx="7287437" cy="1586659"/>
          </a:xfrm>
          <a:prstGeom prst="rect">
            <a:avLst/>
          </a:prstGeom>
        </p:spPr>
      </p:pic>
    </p:spTree>
    <p:extLst>
      <p:ext uri="{BB962C8B-B14F-4D97-AF65-F5344CB8AC3E}">
        <p14:creationId xmlns:p14="http://schemas.microsoft.com/office/powerpoint/2010/main" val="34569165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C64BAD1-40FA-784A-4DCF-D0FAC924E10C}"/>
              </a:ext>
            </a:extLst>
          </p:cNvPr>
          <p:cNvSpPr/>
          <p:nvPr/>
        </p:nvSpPr>
        <p:spPr>
          <a:xfrm>
            <a:off x="8019393" y="1082566"/>
            <a:ext cx="3691819" cy="40780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4" name="Picture 3" descr="i1.png"/>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rot="5400000">
            <a:off x="8704981" y="1112226"/>
            <a:ext cx="2458203" cy="2722892"/>
          </a:xfrm>
          <a:prstGeom prst="ellipse">
            <a:avLst/>
          </a:prstGeom>
          <a:ln>
            <a:noFill/>
          </a:ln>
          <a:effectLst>
            <a:softEdge rad="112500"/>
          </a:effectLst>
        </p:spPr>
      </p:pic>
      <p:sp>
        <p:nvSpPr>
          <p:cNvPr id="5" name="TextBox 4"/>
          <p:cNvSpPr txBox="1"/>
          <p:nvPr/>
        </p:nvSpPr>
        <p:spPr>
          <a:xfrm>
            <a:off x="8121345" y="3660043"/>
            <a:ext cx="3589867" cy="1405641"/>
          </a:xfrm>
          <a:prstGeom prst="rect">
            <a:avLst/>
          </a:prstGeom>
          <a:noFill/>
        </p:spPr>
        <p:txBody>
          <a:bodyPr wrap="square" rtlCol="0">
            <a:spAutoFit/>
          </a:bodyPr>
          <a:lstStyle/>
          <a:p>
            <a:pPr algn="ctr"/>
            <a:r>
              <a:rPr lang="en-US" sz="4267" dirty="0">
                <a:solidFill>
                  <a:schemeClr val="bg1"/>
                </a:solidFill>
                <a:latin typeface="KG Manhattan Script"/>
                <a:cs typeface="KG Manhattan Script"/>
              </a:rPr>
              <a:t>(Exploratory)</a:t>
            </a:r>
            <a:r>
              <a:rPr lang="en-US" sz="4267" dirty="0">
                <a:latin typeface="KG Manhattan Script"/>
                <a:cs typeface="KG Manhattan Script"/>
              </a:rPr>
              <a:t> </a:t>
            </a:r>
            <a:br>
              <a:rPr lang="en-US" sz="4267" dirty="0">
                <a:latin typeface="KG Manhattan Script"/>
                <a:cs typeface="KG Manhattan Script"/>
              </a:rPr>
            </a:br>
            <a:r>
              <a:rPr lang="en-US" sz="4267" dirty="0">
                <a:solidFill>
                  <a:schemeClr val="accent2"/>
                </a:solidFill>
                <a:latin typeface="KG Manhattan Script"/>
                <a:cs typeface="KG Manhattan Script"/>
              </a:rPr>
              <a:t>Tester</a:t>
            </a:r>
          </a:p>
        </p:txBody>
      </p:sp>
      <p:sp>
        <p:nvSpPr>
          <p:cNvPr id="6" name="Title 3"/>
          <p:cNvSpPr txBox="1">
            <a:spLocks/>
          </p:cNvSpPr>
          <p:nvPr/>
        </p:nvSpPr>
        <p:spPr>
          <a:xfrm>
            <a:off x="702744" y="1244570"/>
            <a:ext cx="7090131" cy="293568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8800" dirty="0"/>
              <a:t>Product is my </a:t>
            </a:r>
            <a:r>
              <a:rPr lang="en-US" sz="8800" dirty="0">
                <a:solidFill>
                  <a:schemeClr val="accent2"/>
                </a:solidFill>
              </a:rPr>
              <a:t>external imagination</a:t>
            </a:r>
            <a:br>
              <a:rPr lang="en-US" sz="8800" dirty="0">
                <a:solidFill>
                  <a:schemeClr val="accent2"/>
                </a:solidFill>
              </a:rPr>
            </a:br>
            <a:br>
              <a:rPr lang="en-US" sz="8800" dirty="0">
                <a:solidFill>
                  <a:schemeClr val="accent2"/>
                </a:solidFill>
              </a:rPr>
            </a:br>
            <a:endParaRPr lang="en-US" sz="5867" dirty="0">
              <a:solidFill>
                <a:schemeClr val="bg1">
                  <a:lumMod val="50000"/>
                </a:schemeClr>
              </a:solidFill>
            </a:endParaRPr>
          </a:p>
        </p:txBody>
      </p:sp>
      <p:sp>
        <p:nvSpPr>
          <p:cNvPr id="2" name="TextBox 1"/>
          <p:cNvSpPr txBox="1"/>
          <p:nvPr/>
        </p:nvSpPr>
        <p:spPr>
          <a:xfrm>
            <a:off x="-2191372" y="-62753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1719894"/>
      </p:ext>
    </p:extLst>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  Compatibility Mode" id="{B1E5640E-B5F1-FA40-919F-979687DA7E03}" vid="{F1E51121-69F9-0E46-A16A-F8CDAB6A915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9290083-bd2f-48a2-8ac5-09a524b17d15}" enabled="1" method="Privileged" siteId="{b9fec68c-c92d-461e-9a97-3d03a0f18b82}" contentBits="1" removed="0"/>
</clbl:labelList>
</file>

<file path=docProps/app.xml><?xml version="1.0" encoding="utf-8"?>
<Properties xmlns="http://schemas.openxmlformats.org/officeDocument/2006/extended-properties" xmlns:vt="http://schemas.openxmlformats.org/officeDocument/2006/docPropsVTypes">
  <Template>Office Theme</Template>
  <TotalTime>33</TotalTime>
  <Words>2163</Words>
  <Application>Microsoft Macintosh PowerPoint</Application>
  <PresentationFormat>Widescreen</PresentationFormat>
  <Paragraphs>197</Paragraphs>
  <Slides>44</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Aptos</vt:lpstr>
      <vt:lpstr>Arial</vt:lpstr>
      <vt:lpstr>Calibri</vt:lpstr>
      <vt:lpstr>Gill Sans MT</vt:lpstr>
      <vt:lpstr>Gill Sans Nova Light</vt:lpstr>
      <vt:lpstr>KG Manhattan Script</vt:lpstr>
      <vt:lpstr>KG No Matter What</vt:lpstr>
      <vt:lpstr>Wingdings</vt:lpstr>
      <vt:lpstr>Office Theme</vt:lpstr>
      <vt:lpstr>Breaking Illusions with Testing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Never be bored.</vt:lpstr>
      <vt:lpstr>In the beginning, you know the least. </vt:lpstr>
      <vt:lpstr>Poke it until it pops</vt:lpstr>
      <vt:lpstr>PowerPoint Presentation</vt:lpstr>
      <vt:lpstr>Structure Function Data Platform Operations Time</vt:lpstr>
      <vt:lpstr>Approvers do</vt:lpstr>
      <vt:lpstr>Reporters 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Things Can Look Different from Different Perspectives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Pyhäjärvi, Maaret</cp:lastModifiedBy>
  <cp:revision>4</cp:revision>
  <dcterms:created xsi:type="dcterms:W3CDTF">2024-08-05T20:07:03Z</dcterms:created>
  <dcterms:modified xsi:type="dcterms:W3CDTF">2024-08-05T20:41:00Z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